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nRxKBoRDmH2b1OpaqSwh9A&amp;pid=OfficeInsert" ContentType="image/p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notesMasterIdLst>
    <p:notesMasterId r:id="rId22"/>
  </p:notesMasterIdLst>
  <p:handoutMasterIdLst>
    <p:handoutMasterId r:id="rId23"/>
  </p:handoutMasterIdLst>
  <p:sldIdLst>
    <p:sldId id="273" r:id="rId2"/>
    <p:sldId id="276" r:id="rId3"/>
    <p:sldId id="272" r:id="rId4"/>
    <p:sldId id="256" r:id="rId5"/>
    <p:sldId id="274" r:id="rId6"/>
    <p:sldId id="257" r:id="rId7"/>
    <p:sldId id="263" r:id="rId8"/>
    <p:sldId id="270" r:id="rId9"/>
    <p:sldId id="269" r:id="rId10"/>
    <p:sldId id="271" r:id="rId11"/>
    <p:sldId id="266" r:id="rId12"/>
    <p:sldId id="267" r:id="rId13"/>
    <p:sldId id="264" r:id="rId14"/>
    <p:sldId id="268" r:id="rId15"/>
    <p:sldId id="261" r:id="rId16"/>
    <p:sldId id="275" r:id="rId17"/>
    <p:sldId id="262" r:id="rId18"/>
    <p:sldId id="258" r:id="rId19"/>
    <p:sldId id="259" r:id="rId20"/>
    <p:sldId id="260"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464" autoAdjust="0"/>
    <p:restoredTop sz="94638" autoAdjust="0"/>
  </p:normalViewPr>
  <p:slideViewPr>
    <p:cSldViewPr snapToGrid="0">
      <p:cViewPr varScale="1">
        <p:scale>
          <a:sx n="61" d="100"/>
          <a:sy n="61" d="100"/>
        </p:scale>
        <p:origin x="78" y="186"/>
      </p:cViewPr>
      <p:guideLst/>
    </p:cSldViewPr>
  </p:slideViewPr>
  <p:notesTextViewPr>
    <p:cViewPr>
      <p:scale>
        <a:sx n="1" d="1"/>
        <a:sy n="1" d="1"/>
      </p:scale>
      <p:origin x="0" y="0"/>
    </p:cViewPr>
  </p:notesTextViewPr>
  <p:notesViewPr>
    <p:cSldViewPr snapToGrid="0">
      <p:cViewPr varScale="1">
        <p:scale>
          <a:sx n="64" d="100"/>
          <a:sy n="64" d="100"/>
        </p:scale>
        <p:origin x="3158"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28364-7F89-405E-A0EA-F5341509B10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920A3C1-6341-4F62-9E35-4DCF1EAA0182}" type="pres">
      <dgm:prSet presAssocID="{C2D28364-7F89-405E-A0EA-F5341509B10D}" presName="theList" presStyleCnt="0">
        <dgm:presLayoutVars>
          <dgm:dir/>
          <dgm:animLvl val="lvl"/>
          <dgm:resizeHandles val="exact"/>
        </dgm:presLayoutVars>
      </dgm:prSet>
      <dgm:spPr/>
      <dgm:t>
        <a:bodyPr/>
        <a:lstStyle/>
        <a:p>
          <a:endParaRPr lang="en-US"/>
        </a:p>
      </dgm:t>
    </dgm:pt>
  </dgm:ptLst>
  <dgm:cxnLst>
    <dgm:cxn modelId="{9213FCDC-093F-417A-8C54-E814D1D29799}" type="presOf" srcId="{C2D28364-7F89-405E-A0EA-F5341509B10D}" destId="{E920A3C1-6341-4F62-9E35-4DCF1EAA0182}" srcOrd="0"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F4DB8-CE09-4F4A-B7DB-939C87C13A7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3A79BCF9-0B93-4CCF-97F4-7D025BA081ED}">
      <dgm:prSet phldrT="[Text]" custT="1"/>
      <dgm:spPr/>
      <dgm:t>
        <a:bodyPr/>
        <a:lstStyle/>
        <a:p>
          <a:r>
            <a:rPr lang="en-US" sz="2000" dirty="0">
              <a:solidFill>
                <a:schemeClr val="bg1"/>
              </a:solidFill>
              <a:latin typeface="Calibri" panose="020F0502020204030204" pitchFamily="34" charset="0"/>
              <a:cs typeface="Calibri" panose="020F0502020204030204" pitchFamily="34" charset="0"/>
            </a:rPr>
            <a:t>Recognize</a:t>
          </a:r>
        </a:p>
      </dgm:t>
    </dgm:pt>
    <dgm:pt modelId="{790FC293-ECFB-4310-B3CB-6877FB2E7BB1}" type="parTrans" cxnId="{390FEC8E-D57A-479E-A902-61B6FF83E841}">
      <dgm:prSet/>
      <dgm:spPr/>
      <dgm:t>
        <a:bodyPr/>
        <a:lstStyle/>
        <a:p>
          <a:endParaRPr lang="en-US"/>
        </a:p>
      </dgm:t>
    </dgm:pt>
    <dgm:pt modelId="{6B157F3F-BD42-41CA-8A9E-13EB5BDE69B3}" type="sibTrans" cxnId="{390FEC8E-D57A-479E-A902-61B6FF83E841}">
      <dgm:prSet/>
      <dgm:spPr/>
      <dgm:t>
        <a:bodyPr/>
        <a:lstStyle/>
        <a:p>
          <a:endParaRPr lang="en-US"/>
        </a:p>
      </dgm:t>
    </dgm:pt>
    <dgm:pt modelId="{0A1C1384-D7CF-40D4-99DB-680544F9A897}">
      <dgm:prSet phldrT="[Text]" phldr="1"/>
      <dgm:spPr/>
      <dgm:t>
        <a:bodyPr/>
        <a:lstStyle/>
        <a:p>
          <a:endParaRPr lang="en-US" dirty="0"/>
        </a:p>
      </dgm:t>
    </dgm:pt>
    <dgm:pt modelId="{2B5F78B6-3CC4-4275-BDE4-AB47EF233C5A}" type="parTrans" cxnId="{618BFDE0-C0A0-4063-A8FE-FA0628F7AD3A}">
      <dgm:prSet/>
      <dgm:spPr/>
      <dgm:t>
        <a:bodyPr/>
        <a:lstStyle/>
        <a:p>
          <a:endParaRPr lang="en-US"/>
        </a:p>
      </dgm:t>
    </dgm:pt>
    <dgm:pt modelId="{228164FE-191B-40FE-B692-896DD64339CA}" type="sibTrans" cxnId="{618BFDE0-C0A0-4063-A8FE-FA0628F7AD3A}">
      <dgm:prSet/>
      <dgm:spPr/>
      <dgm:t>
        <a:bodyPr/>
        <a:lstStyle/>
        <a:p>
          <a:endParaRPr lang="en-US"/>
        </a:p>
      </dgm:t>
    </dgm:pt>
    <dgm:pt modelId="{8BC6864C-E104-4473-8980-AF64E1D9EC80}">
      <dgm:prSet phldrT="[Text]" custT="1"/>
      <dgm:spPr/>
      <dgm:t>
        <a:bodyPr/>
        <a:lstStyle/>
        <a:p>
          <a:r>
            <a:rPr lang="en-US" sz="2000" dirty="0">
              <a:latin typeface="Calibri" panose="020F0502020204030204" pitchFamily="34" charset="0"/>
              <a:cs typeface="Calibri" panose="020F0502020204030204" pitchFamily="34" charset="0"/>
            </a:rPr>
            <a:t>Respond</a:t>
          </a:r>
        </a:p>
      </dgm:t>
    </dgm:pt>
    <dgm:pt modelId="{6CD9A7FC-45BD-4837-974B-BDF336706B9A}" type="parTrans" cxnId="{1AF9FE0D-7C1C-4BE9-9CD8-377025656650}">
      <dgm:prSet/>
      <dgm:spPr/>
      <dgm:t>
        <a:bodyPr/>
        <a:lstStyle/>
        <a:p>
          <a:endParaRPr lang="en-US"/>
        </a:p>
      </dgm:t>
    </dgm:pt>
    <dgm:pt modelId="{1368E47B-2E3B-479B-AC0F-9125C4C50CEB}" type="sibTrans" cxnId="{1AF9FE0D-7C1C-4BE9-9CD8-377025656650}">
      <dgm:prSet/>
      <dgm:spPr/>
      <dgm:t>
        <a:bodyPr/>
        <a:lstStyle/>
        <a:p>
          <a:endParaRPr lang="en-US"/>
        </a:p>
      </dgm:t>
    </dgm:pt>
    <dgm:pt modelId="{F8B6A14B-2189-4AF3-A2EA-9316E0C35D8A}">
      <dgm:prSet phldrT="[Text]" phldr="1"/>
      <dgm:spPr/>
      <dgm:t>
        <a:bodyPr/>
        <a:lstStyle/>
        <a:p>
          <a:endParaRPr lang="en-US" dirty="0"/>
        </a:p>
      </dgm:t>
    </dgm:pt>
    <dgm:pt modelId="{15DE67B5-1DAA-4D01-818A-6A416CC54AFE}" type="parTrans" cxnId="{BABAC0B5-586F-4F2B-ABFA-4D66879FBEFE}">
      <dgm:prSet/>
      <dgm:spPr/>
      <dgm:t>
        <a:bodyPr/>
        <a:lstStyle/>
        <a:p>
          <a:endParaRPr lang="en-US"/>
        </a:p>
      </dgm:t>
    </dgm:pt>
    <dgm:pt modelId="{4196F46C-A24C-4505-9DFA-3F94488D368A}" type="sibTrans" cxnId="{BABAC0B5-586F-4F2B-ABFA-4D66879FBEFE}">
      <dgm:prSet/>
      <dgm:spPr/>
      <dgm:t>
        <a:bodyPr/>
        <a:lstStyle/>
        <a:p>
          <a:endParaRPr lang="en-US"/>
        </a:p>
      </dgm:t>
    </dgm:pt>
    <dgm:pt modelId="{521A756F-49D6-4A60-9342-6D16052D1EB4}">
      <dgm:prSet phldrT="[Text]" custT="1"/>
      <dgm:spPr/>
      <dgm:t>
        <a:bodyPr/>
        <a:lstStyle/>
        <a:p>
          <a:r>
            <a:rPr lang="en-US" sz="2000" dirty="0">
              <a:latin typeface="Calibri" panose="020F0502020204030204" pitchFamily="34" charset="0"/>
              <a:cs typeface="Calibri" panose="020F0502020204030204" pitchFamily="34" charset="0"/>
            </a:rPr>
            <a:t>Redress</a:t>
          </a:r>
        </a:p>
      </dgm:t>
    </dgm:pt>
    <dgm:pt modelId="{8F66222F-61EE-4AD8-948C-304AA0E42F19}" type="parTrans" cxnId="{84AC95B3-963C-408F-A775-E4EBB2009BBF}">
      <dgm:prSet/>
      <dgm:spPr/>
      <dgm:t>
        <a:bodyPr/>
        <a:lstStyle/>
        <a:p>
          <a:endParaRPr lang="en-US"/>
        </a:p>
      </dgm:t>
    </dgm:pt>
    <dgm:pt modelId="{344BB90B-10AD-4BA2-A7D1-A213514804D9}" type="sibTrans" cxnId="{84AC95B3-963C-408F-A775-E4EBB2009BBF}">
      <dgm:prSet/>
      <dgm:spPr/>
      <dgm:t>
        <a:bodyPr/>
        <a:lstStyle/>
        <a:p>
          <a:endParaRPr lang="en-US"/>
        </a:p>
      </dgm:t>
    </dgm:pt>
    <dgm:pt modelId="{CE53DEBE-9C6C-4A73-83A6-84671B601BBC}">
      <dgm:prSet phldrT="[Text]" phldr="1"/>
      <dgm:spPr/>
      <dgm:t>
        <a:bodyPr/>
        <a:lstStyle/>
        <a:p>
          <a:endParaRPr lang="en-US" dirty="0"/>
        </a:p>
      </dgm:t>
    </dgm:pt>
    <dgm:pt modelId="{F3C86F17-9EC0-4A40-90A6-BED27356BB6F}" type="parTrans" cxnId="{A01FBF17-8ED4-4F31-A9C5-F020B5B03FF2}">
      <dgm:prSet/>
      <dgm:spPr/>
      <dgm:t>
        <a:bodyPr/>
        <a:lstStyle/>
        <a:p>
          <a:endParaRPr lang="en-US"/>
        </a:p>
      </dgm:t>
    </dgm:pt>
    <dgm:pt modelId="{1D138815-2DF0-45C5-885B-AF06A0307841}" type="sibTrans" cxnId="{A01FBF17-8ED4-4F31-A9C5-F020B5B03FF2}">
      <dgm:prSet/>
      <dgm:spPr/>
      <dgm:t>
        <a:bodyPr/>
        <a:lstStyle/>
        <a:p>
          <a:endParaRPr lang="en-US"/>
        </a:p>
      </dgm:t>
    </dgm:pt>
    <dgm:pt modelId="{282E2B58-D81A-4432-93AE-A287AA1421A5}">
      <dgm:prSet phldrT="[Text]" custT="1"/>
      <dgm:spPr/>
      <dgm:t>
        <a:bodyPr/>
        <a:lstStyle/>
        <a:p>
          <a:r>
            <a:rPr lang="en-US" sz="2000" dirty="0">
              <a:latin typeface="Calibri" panose="020F0502020204030204" pitchFamily="34" charset="0"/>
              <a:cs typeface="Calibri" panose="020F0502020204030204" pitchFamily="34" charset="0"/>
            </a:rPr>
            <a:t>Create &amp; Sustain</a:t>
          </a:r>
        </a:p>
      </dgm:t>
    </dgm:pt>
    <dgm:pt modelId="{7A0D4DAA-7C62-4069-970B-44C92A6C8D72}" type="parTrans" cxnId="{44188689-6F3A-401E-B731-09D32B50C6A8}">
      <dgm:prSet/>
      <dgm:spPr/>
      <dgm:t>
        <a:bodyPr/>
        <a:lstStyle/>
        <a:p>
          <a:endParaRPr lang="en-US"/>
        </a:p>
      </dgm:t>
    </dgm:pt>
    <dgm:pt modelId="{F9EF0C0F-A37F-4BF6-8C71-B4302B3AF0B4}" type="sibTrans" cxnId="{44188689-6F3A-401E-B731-09D32B50C6A8}">
      <dgm:prSet/>
      <dgm:spPr/>
      <dgm:t>
        <a:bodyPr/>
        <a:lstStyle/>
        <a:p>
          <a:endParaRPr lang="en-US"/>
        </a:p>
      </dgm:t>
    </dgm:pt>
    <dgm:pt modelId="{C3F5D165-1F7E-473A-A3B6-41EFB525D93F}" type="pres">
      <dgm:prSet presAssocID="{E4AF4DB8-CE09-4F4A-B7DB-939C87C13A74}" presName="theList" presStyleCnt="0">
        <dgm:presLayoutVars>
          <dgm:dir/>
          <dgm:animLvl val="lvl"/>
          <dgm:resizeHandles val="exact"/>
        </dgm:presLayoutVars>
      </dgm:prSet>
      <dgm:spPr/>
      <dgm:t>
        <a:bodyPr/>
        <a:lstStyle/>
        <a:p>
          <a:endParaRPr lang="en-US"/>
        </a:p>
      </dgm:t>
    </dgm:pt>
    <dgm:pt modelId="{128F2F40-8BCA-48B4-8FB2-736A2E81477C}" type="pres">
      <dgm:prSet presAssocID="{3A79BCF9-0B93-4CCF-97F4-7D025BA081ED}" presName="compNode" presStyleCnt="0"/>
      <dgm:spPr/>
    </dgm:pt>
    <dgm:pt modelId="{238936AD-2849-48EC-B155-8B3F9E4709EC}" type="pres">
      <dgm:prSet presAssocID="{3A79BCF9-0B93-4CCF-97F4-7D025BA081ED}" presName="noGeometry" presStyleCnt="0"/>
      <dgm:spPr/>
    </dgm:pt>
    <dgm:pt modelId="{9C8798A2-2F9F-4932-A276-6B0790582122}" type="pres">
      <dgm:prSet presAssocID="{3A79BCF9-0B93-4CCF-97F4-7D025BA081ED}" presName="childTextVisible" presStyleLbl="bgAccFollowNode1" presStyleIdx="0" presStyleCnt="4" custScaleX="140491">
        <dgm:presLayoutVars>
          <dgm:bulletEnabled val="1"/>
        </dgm:presLayoutVars>
      </dgm:prSet>
      <dgm:spPr/>
      <dgm:t>
        <a:bodyPr/>
        <a:lstStyle/>
        <a:p>
          <a:endParaRPr lang="en-US"/>
        </a:p>
      </dgm:t>
    </dgm:pt>
    <dgm:pt modelId="{B78CF424-9498-45F4-B206-DFC992E51EA6}" type="pres">
      <dgm:prSet presAssocID="{3A79BCF9-0B93-4CCF-97F4-7D025BA081ED}" presName="childTextHidden" presStyleLbl="bgAccFollowNode1" presStyleIdx="0" presStyleCnt="4"/>
      <dgm:spPr/>
      <dgm:t>
        <a:bodyPr/>
        <a:lstStyle/>
        <a:p>
          <a:endParaRPr lang="en-US"/>
        </a:p>
      </dgm:t>
    </dgm:pt>
    <dgm:pt modelId="{A72B0E01-8A7A-4F71-BEF2-AB868BDA401C}" type="pres">
      <dgm:prSet presAssocID="{3A79BCF9-0B93-4CCF-97F4-7D025BA081ED}" presName="parentText" presStyleLbl="node1" presStyleIdx="0" presStyleCnt="4" custScaleX="252387" custLinFactNeighborX="65817" custLinFactNeighborY="0">
        <dgm:presLayoutVars>
          <dgm:chMax val="1"/>
          <dgm:bulletEnabled val="1"/>
        </dgm:presLayoutVars>
      </dgm:prSet>
      <dgm:spPr/>
      <dgm:t>
        <a:bodyPr/>
        <a:lstStyle/>
        <a:p>
          <a:endParaRPr lang="en-US"/>
        </a:p>
      </dgm:t>
    </dgm:pt>
    <dgm:pt modelId="{308D23B2-2290-4970-BAB0-4DAB3E09827B}" type="pres">
      <dgm:prSet presAssocID="{3A79BCF9-0B93-4CCF-97F4-7D025BA081ED}" presName="aSpace" presStyleCnt="0"/>
      <dgm:spPr/>
    </dgm:pt>
    <dgm:pt modelId="{0BFCF26D-C264-463E-BEFC-C41B00128E64}" type="pres">
      <dgm:prSet presAssocID="{8BC6864C-E104-4473-8980-AF64E1D9EC80}" presName="compNode" presStyleCnt="0"/>
      <dgm:spPr/>
    </dgm:pt>
    <dgm:pt modelId="{8BDAD9A2-8148-41E4-BAAC-D6CD6AA5A833}" type="pres">
      <dgm:prSet presAssocID="{8BC6864C-E104-4473-8980-AF64E1D9EC80}" presName="noGeometry" presStyleCnt="0"/>
      <dgm:spPr/>
    </dgm:pt>
    <dgm:pt modelId="{87252BC7-BA7A-40C0-96CA-B10C76688304}" type="pres">
      <dgm:prSet presAssocID="{8BC6864C-E104-4473-8980-AF64E1D9EC80}" presName="childTextVisible" presStyleLbl="bgAccFollowNode1" presStyleIdx="1" presStyleCnt="4" custScaleX="139834" custLinFactNeighborX="-25185">
        <dgm:presLayoutVars>
          <dgm:bulletEnabled val="1"/>
        </dgm:presLayoutVars>
      </dgm:prSet>
      <dgm:spPr/>
      <dgm:t>
        <a:bodyPr/>
        <a:lstStyle/>
        <a:p>
          <a:endParaRPr lang="en-US"/>
        </a:p>
      </dgm:t>
    </dgm:pt>
    <dgm:pt modelId="{DEC8060A-217D-4435-933E-1E82F29C6369}" type="pres">
      <dgm:prSet presAssocID="{8BC6864C-E104-4473-8980-AF64E1D9EC80}" presName="childTextHidden" presStyleLbl="bgAccFollowNode1" presStyleIdx="1" presStyleCnt="4"/>
      <dgm:spPr/>
      <dgm:t>
        <a:bodyPr/>
        <a:lstStyle/>
        <a:p>
          <a:endParaRPr lang="en-US"/>
        </a:p>
      </dgm:t>
    </dgm:pt>
    <dgm:pt modelId="{955411D0-8A7F-4D92-9B3F-A152BEE5ADCD}" type="pres">
      <dgm:prSet presAssocID="{8BC6864C-E104-4473-8980-AF64E1D9EC80}" presName="parentText" presStyleLbl="node1" presStyleIdx="1" presStyleCnt="4" custScaleX="221876" custLinFactNeighborX="33946" custLinFactNeighborY="1373">
        <dgm:presLayoutVars>
          <dgm:chMax val="1"/>
          <dgm:bulletEnabled val="1"/>
        </dgm:presLayoutVars>
      </dgm:prSet>
      <dgm:spPr/>
      <dgm:t>
        <a:bodyPr/>
        <a:lstStyle/>
        <a:p>
          <a:endParaRPr lang="en-US"/>
        </a:p>
      </dgm:t>
    </dgm:pt>
    <dgm:pt modelId="{1DEC0AD7-5F47-45B2-A1C4-91D31E4EE16F}" type="pres">
      <dgm:prSet presAssocID="{8BC6864C-E104-4473-8980-AF64E1D9EC80}" presName="aSpace" presStyleCnt="0"/>
      <dgm:spPr/>
    </dgm:pt>
    <dgm:pt modelId="{31FEFEE9-3378-474B-81E2-133CFAD7DFAD}" type="pres">
      <dgm:prSet presAssocID="{521A756F-49D6-4A60-9342-6D16052D1EB4}" presName="compNode" presStyleCnt="0"/>
      <dgm:spPr/>
    </dgm:pt>
    <dgm:pt modelId="{F4ABD847-FFBD-48C0-B2DF-561EE7D4F500}" type="pres">
      <dgm:prSet presAssocID="{521A756F-49D6-4A60-9342-6D16052D1EB4}" presName="noGeometry" presStyleCnt="0"/>
      <dgm:spPr/>
    </dgm:pt>
    <dgm:pt modelId="{26714C32-A0ED-40E4-9934-C7CF3C337815}" type="pres">
      <dgm:prSet presAssocID="{521A756F-49D6-4A60-9342-6D16052D1EB4}" presName="childTextVisible" presStyleLbl="bgAccFollowNode1" presStyleIdx="2" presStyleCnt="4" custScaleX="134148" custLinFactNeighborX="-27423" custLinFactNeighborY="-640">
        <dgm:presLayoutVars>
          <dgm:bulletEnabled val="1"/>
        </dgm:presLayoutVars>
      </dgm:prSet>
      <dgm:spPr/>
      <dgm:t>
        <a:bodyPr/>
        <a:lstStyle/>
        <a:p>
          <a:endParaRPr lang="en-US"/>
        </a:p>
      </dgm:t>
    </dgm:pt>
    <dgm:pt modelId="{3DAE56E8-3FC9-4A3D-BCD8-1B25F9FCC7EF}" type="pres">
      <dgm:prSet presAssocID="{521A756F-49D6-4A60-9342-6D16052D1EB4}" presName="childTextHidden" presStyleLbl="bgAccFollowNode1" presStyleIdx="2" presStyleCnt="4"/>
      <dgm:spPr/>
      <dgm:t>
        <a:bodyPr/>
        <a:lstStyle/>
        <a:p>
          <a:endParaRPr lang="en-US"/>
        </a:p>
      </dgm:t>
    </dgm:pt>
    <dgm:pt modelId="{75293579-E89B-4B95-849C-1105881E32D5}" type="pres">
      <dgm:prSet presAssocID="{521A756F-49D6-4A60-9342-6D16052D1EB4}" presName="parentText" presStyleLbl="node1" presStyleIdx="2" presStyleCnt="4" custScaleX="191673" custLinFactNeighborX="26177" custLinFactNeighborY="780">
        <dgm:presLayoutVars>
          <dgm:chMax val="1"/>
          <dgm:bulletEnabled val="1"/>
        </dgm:presLayoutVars>
      </dgm:prSet>
      <dgm:spPr/>
      <dgm:t>
        <a:bodyPr/>
        <a:lstStyle/>
        <a:p>
          <a:endParaRPr lang="en-US"/>
        </a:p>
      </dgm:t>
    </dgm:pt>
    <dgm:pt modelId="{2A214F68-C8A8-4841-ACD0-AAAA41CE2B5A}" type="pres">
      <dgm:prSet presAssocID="{521A756F-49D6-4A60-9342-6D16052D1EB4}" presName="aSpace" presStyleCnt="0"/>
      <dgm:spPr/>
    </dgm:pt>
    <dgm:pt modelId="{38C43A75-89BF-44AE-886B-0779BEF5F9C2}" type="pres">
      <dgm:prSet presAssocID="{282E2B58-D81A-4432-93AE-A287AA1421A5}" presName="compNode" presStyleCnt="0"/>
      <dgm:spPr/>
    </dgm:pt>
    <dgm:pt modelId="{94876074-1AE8-4FDC-A4AD-CAF8357D2D3A}" type="pres">
      <dgm:prSet presAssocID="{282E2B58-D81A-4432-93AE-A287AA1421A5}" presName="noGeometry" presStyleCnt="0"/>
      <dgm:spPr/>
    </dgm:pt>
    <dgm:pt modelId="{95D5FB4B-1B7F-4616-8327-E599D33C499C}" type="pres">
      <dgm:prSet presAssocID="{282E2B58-D81A-4432-93AE-A287AA1421A5}" presName="childTextVisible" presStyleLbl="bgAccFollowNode1" presStyleIdx="3" presStyleCnt="4" custScaleX="138333" custLinFactNeighborX="-48690" custLinFactNeighborY="5122">
        <dgm:presLayoutVars>
          <dgm:bulletEnabled val="1"/>
        </dgm:presLayoutVars>
      </dgm:prSet>
      <dgm:spPr/>
    </dgm:pt>
    <dgm:pt modelId="{4ABF5D20-BA68-46B3-98AC-404168CB7D8F}" type="pres">
      <dgm:prSet presAssocID="{282E2B58-D81A-4432-93AE-A287AA1421A5}" presName="childTextHidden" presStyleLbl="bgAccFollowNode1" presStyleIdx="3" presStyleCnt="4"/>
      <dgm:spPr/>
    </dgm:pt>
    <dgm:pt modelId="{5271E8D8-7417-461C-8D06-85A4D395C634}" type="pres">
      <dgm:prSet presAssocID="{282E2B58-D81A-4432-93AE-A287AA1421A5}" presName="parentText" presStyleLbl="node1" presStyleIdx="3" presStyleCnt="4" custScaleX="205438" custLinFactNeighborX="-11109" custLinFactNeighborY="1144">
        <dgm:presLayoutVars>
          <dgm:chMax val="1"/>
          <dgm:bulletEnabled val="1"/>
        </dgm:presLayoutVars>
      </dgm:prSet>
      <dgm:spPr/>
      <dgm:t>
        <a:bodyPr/>
        <a:lstStyle/>
        <a:p>
          <a:endParaRPr lang="en-US"/>
        </a:p>
      </dgm:t>
    </dgm:pt>
  </dgm:ptLst>
  <dgm:cxnLst>
    <dgm:cxn modelId="{2955CB8C-9E8A-46E4-861E-F1022A80BCEE}" type="presOf" srcId="{8BC6864C-E104-4473-8980-AF64E1D9EC80}" destId="{955411D0-8A7F-4D92-9B3F-A152BEE5ADCD}" srcOrd="0" destOrd="0" presId="urn:microsoft.com/office/officeart/2005/8/layout/hProcess6"/>
    <dgm:cxn modelId="{390FEC8E-D57A-479E-A902-61B6FF83E841}" srcId="{E4AF4DB8-CE09-4F4A-B7DB-939C87C13A74}" destId="{3A79BCF9-0B93-4CCF-97F4-7D025BA081ED}" srcOrd="0" destOrd="0" parTransId="{790FC293-ECFB-4310-B3CB-6877FB2E7BB1}" sibTransId="{6B157F3F-BD42-41CA-8A9E-13EB5BDE69B3}"/>
    <dgm:cxn modelId="{4743B268-7EC1-4FE4-952D-94418E03F2D0}" type="presOf" srcId="{E4AF4DB8-CE09-4F4A-B7DB-939C87C13A74}" destId="{C3F5D165-1F7E-473A-A3B6-41EFB525D93F}" srcOrd="0" destOrd="0" presId="urn:microsoft.com/office/officeart/2005/8/layout/hProcess6"/>
    <dgm:cxn modelId="{9186C653-8196-464A-B9F6-DFE910D72DAC}" type="presOf" srcId="{3A79BCF9-0B93-4CCF-97F4-7D025BA081ED}" destId="{A72B0E01-8A7A-4F71-BEF2-AB868BDA401C}" srcOrd="0" destOrd="0" presId="urn:microsoft.com/office/officeart/2005/8/layout/hProcess6"/>
    <dgm:cxn modelId="{B196056D-7F04-4E9C-88B1-00F1E681672E}" type="presOf" srcId="{CE53DEBE-9C6C-4A73-83A6-84671B601BBC}" destId="{26714C32-A0ED-40E4-9934-C7CF3C337815}" srcOrd="0" destOrd="0" presId="urn:microsoft.com/office/officeart/2005/8/layout/hProcess6"/>
    <dgm:cxn modelId="{618BFDE0-C0A0-4063-A8FE-FA0628F7AD3A}" srcId="{3A79BCF9-0B93-4CCF-97F4-7D025BA081ED}" destId="{0A1C1384-D7CF-40D4-99DB-680544F9A897}" srcOrd="0" destOrd="0" parTransId="{2B5F78B6-3CC4-4275-BDE4-AB47EF233C5A}" sibTransId="{228164FE-191B-40FE-B692-896DD64339CA}"/>
    <dgm:cxn modelId="{3CA43B04-D01A-4B44-9BC4-F318E0FD20F4}" type="presOf" srcId="{0A1C1384-D7CF-40D4-99DB-680544F9A897}" destId="{B78CF424-9498-45F4-B206-DFC992E51EA6}" srcOrd="1" destOrd="0" presId="urn:microsoft.com/office/officeart/2005/8/layout/hProcess6"/>
    <dgm:cxn modelId="{44188689-6F3A-401E-B731-09D32B50C6A8}" srcId="{E4AF4DB8-CE09-4F4A-B7DB-939C87C13A74}" destId="{282E2B58-D81A-4432-93AE-A287AA1421A5}" srcOrd="3" destOrd="0" parTransId="{7A0D4DAA-7C62-4069-970B-44C92A6C8D72}" sibTransId="{F9EF0C0F-A37F-4BF6-8C71-B4302B3AF0B4}"/>
    <dgm:cxn modelId="{55D9EE0C-E0DD-488D-A285-918CABB55280}" type="presOf" srcId="{0A1C1384-D7CF-40D4-99DB-680544F9A897}" destId="{9C8798A2-2F9F-4932-A276-6B0790582122}" srcOrd="0" destOrd="0" presId="urn:microsoft.com/office/officeart/2005/8/layout/hProcess6"/>
    <dgm:cxn modelId="{84AC95B3-963C-408F-A775-E4EBB2009BBF}" srcId="{E4AF4DB8-CE09-4F4A-B7DB-939C87C13A74}" destId="{521A756F-49D6-4A60-9342-6D16052D1EB4}" srcOrd="2" destOrd="0" parTransId="{8F66222F-61EE-4AD8-948C-304AA0E42F19}" sibTransId="{344BB90B-10AD-4BA2-A7D1-A213514804D9}"/>
    <dgm:cxn modelId="{0C7E86EA-200A-4F88-A630-7B085088709F}" type="presOf" srcId="{282E2B58-D81A-4432-93AE-A287AA1421A5}" destId="{5271E8D8-7417-461C-8D06-85A4D395C634}" srcOrd="0" destOrd="0" presId="urn:microsoft.com/office/officeart/2005/8/layout/hProcess6"/>
    <dgm:cxn modelId="{6C299FE8-510F-4093-B458-1C8D04702145}" type="presOf" srcId="{521A756F-49D6-4A60-9342-6D16052D1EB4}" destId="{75293579-E89B-4B95-849C-1105881E32D5}" srcOrd="0" destOrd="0" presId="urn:microsoft.com/office/officeart/2005/8/layout/hProcess6"/>
    <dgm:cxn modelId="{F4C58603-2BE1-4799-AAC4-FC7086F19AA5}" type="presOf" srcId="{F8B6A14B-2189-4AF3-A2EA-9316E0C35D8A}" destId="{DEC8060A-217D-4435-933E-1E82F29C6369}" srcOrd="1" destOrd="0" presId="urn:microsoft.com/office/officeart/2005/8/layout/hProcess6"/>
    <dgm:cxn modelId="{A01FBF17-8ED4-4F31-A9C5-F020B5B03FF2}" srcId="{521A756F-49D6-4A60-9342-6D16052D1EB4}" destId="{CE53DEBE-9C6C-4A73-83A6-84671B601BBC}" srcOrd="0" destOrd="0" parTransId="{F3C86F17-9EC0-4A40-90A6-BED27356BB6F}" sibTransId="{1D138815-2DF0-45C5-885B-AF06A0307841}"/>
    <dgm:cxn modelId="{5CA52104-A4A0-459E-9F41-D9D1E1FBBB5F}" type="presOf" srcId="{F8B6A14B-2189-4AF3-A2EA-9316E0C35D8A}" destId="{87252BC7-BA7A-40C0-96CA-B10C76688304}" srcOrd="0" destOrd="0" presId="urn:microsoft.com/office/officeart/2005/8/layout/hProcess6"/>
    <dgm:cxn modelId="{1AF9FE0D-7C1C-4BE9-9CD8-377025656650}" srcId="{E4AF4DB8-CE09-4F4A-B7DB-939C87C13A74}" destId="{8BC6864C-E104-4473-8980-AF64E1D9EC80}" srcOrd="1" destOrd="0" parTransId="{6CD9A7FC-45BD-4837-974B-BDF336706B9A}" sibTransId="{1368E47B-2E3B-479B-AC0F-9125C4C50CEB}"/>
    <dgm:cxn modelId="{AF77B54F-5317-4935-95EE-C45B1A6BC2A6}" type="presOf" srcId="{CE53DEBE-9C6C-4A73-83A6-84671B601BBC}" destId="{3DAE56E8-3FC9-4A3D-BCD8-1B25F9FCC7EF}" srcOrd="1" destOrd="0" presId="urn:microsoft.com/office/officeart/2005/8/layout/hProcess6"/>
    <dgm:cxn modelId="{BABAC0B5-586F-4F2B-ABFA-4D66879FBEFE}" srcId="{8BC6864C-E104-4473-8980-AF64E1D9EC80}" destId="{F8B6A14B-2189-4AF3-A2EA-9316E0C35D8A}" srcOrd="0" destOrd="0" parTransId="{15DE67B5-1DAA-4D01-818A-6A416CC54AFE}" sibTransId="{4196F46C-A24C-4505-9DFA-3F94488D368A}"/>
    <dgm:cxn modelId="{6E757531-321B-4040-90CF-E9D577997BE1}" type="presParOf" srcId="{C3F5D165-1F7E-473A-A3B6-41EFB525D93F}" destId="{128F2F40-8BCA-48B4-8FB2-736A2E81477C}" srcOrd="0" destOrd="0" presId="urn:microsoft.com/office/officeart/2005/8/layout/hProcess6"/>
    <dgm:cxn modelId="{C6BF5895-4443-44D8-B772-58FACD481477}" type="presParOf" srcId="{128F2F40-8BCA-48B4-8FB2-736A2E81477C}" destId="{238936AD-2849-48EC-B155-8B3F9E4709EC}" srcOrd="0" destOrd="0" presId="urn:microsoft.com/office/officeart/2005/8/layout/hProcess6"/>
    <dgm:cxn modelId="{FA604F22-D773-46DA-92F6-0E65DB229680}" type="presParOf" srcId="{128F2F40-8BCA-48B4-8FB2-736A2E81477C}" destId="{9C8798A2-2F9F-4932-A276-6B0790582122}" srcOrd="1" destOrd="0" presId="urn:microsoft.com/office/officeart/2005/8/layout/hProcess6"/>
    <dgm:cxn modelId="{4EA45D16-0607-4813-B131-5AEDFE01D45D}" type="presParOf" srcId="{128F2F40-8BCA-48B4-8FB2-736A2E81477C}" destId="{B78CF424-9498-45F4-B206-DFC992E51EA6}" srcOrd="2" destOrd="0" presId="urn:microsoft.com/office/officeart/2005/8/layout/hProcess6"/>
    <dgm:cxn modelId="{1E21E8D3-82A5-46FD-B82D-17DABC068890}" type="presParOf" srcId="{128F2F40-8BCA-48B4-8FB2-736A2E81477C}" destId="{A72B0E01-8A7A-4F71-BEF2-AB868BDA401C}" srcOrd="3" destOrd="0" presId="urn:microsoft.com/office/officeart/2005/8/layout/hProcess6"/>
    <dgm:cxn modelId="{36E0BC4D-0173-40B9-BED0-9325CA6254F6}" type="presParOf" srcId="{C3F5D165-1F7E-473A-A3B6-41EFB525D93F}" destId="{308D23B2-2290-4970-BAB0-4DAB3E09827B}" srcOrd="1" destOrd="0" presId="urn:microsoft.com/office/officeart/2005/8/layout/hProcess6"/>
    <dgm:cxn modelId="{61F7123A-4F04-4866-B809-CFB34906570B}" type="presParOf" srcId="{C3F5D165-1F7E-473A-A3B6-41EFB525D93F}" destId="{0BFCF26D-C264-463E-BEFC-C41B00128E64}" srcOrd="2" destOrd="0" presId="urn:microsoft.com/office/officeart/2005/8/layout/hProcess6"/>
    <dgm:cxn modelId="{9492E5F8-FD62-4E56-AE6B-FFD8EAD12253}" type="presParOf" srcId="{0BFCF26D-C264-463E-BEFC-C41B00128E64}" destId="{8BDAD9A2-8148-41E4-BAAC-D6CD6AA5A833}" srcOrd="0" destOrd="0" presId="urn:microsoft.com/office/officeart/2005/8/layout/hProcess6"/>
    <dgm:cxn modelId="{27B7D338-5B98-4911-833B-2661B0F261DD}" type="presParOf" srcId="{0BFCF26D-C264-463E-BEFC-C41B00128E64}" destId="{87252BC7-BA7A-40C0-96CA-B10C76688304}" srcOrd="1" destOrd="0" presId="urn:microsoft.com/office/officeart/2005/8/layout/hProcess6"/>
    <dgm:cxn modelId="{335BE4DC-3EC5-4A77-A535-F979544C6193}" type="presParOf" srcId="{0BFCF26D-C264-463E-BEFC-C41B00128E64}" destId="{DEC8060A-217D-4435-933E-1E82F29C6369}" srcOrd="2" destOrd="0" presId="urn:microsoft.com/office/officeart/2005/8/layout/hProcess6"/>
    <dgm:cxn modelId="{C701F89B-9EA7-4411-BEB3-FF30A2C4B38A}" type="presParOf" srcId="{0BFCF26D-C264-463E-BEFC-C41B00128E64}" destId="{955411D0-8A7F-4D92-9B3F-A152BEE5ADCD}" srcOrd="3" destOrd="0" presId="urn:microsoft.com/office/officeart/2005/8/layout/hProcess6"/>
    <dgm:cxn modelId="{A109E52F-6426-4E62-A99D-129EC963EDC0}" type="presParOf" srcId="{C3F5D165-1F7E-473A-A3B6-41EFB525D93F}" destId="{1DEC0AD7-5F47-45B2-A1C4-91D31E4EE16F}" srcOrd="3" destOrd="0" presId="urn:microsoft.com/office/officeart/2005/8/layout/hProcess6"/>
    <dgm:cxn modelId="{FD1313AB-2515-47B7-A36C-20B93EFA4A8D}" type="presParOf" srcId="{C3F5D165-1F7E-473A-A3B6-41EFB525D93F}" destId="{31FEFEE9-3378-474B-81E2-133CFAD7DFAD}" srcOrd="4" destOrd="0" presId="urn:microsoft.com/office/officeart/2005/8/layout/hProcess6"/>
    <dgm:cxn modelId="{D5C4091A-F88E-4330-941A-CE7D00FE26F7}" type="presParOf" srcId="{31FEFEE9-3378-474B-81E2-133CFAD7DFAD}" destId="{F4ABD847-FFBD-48C0-B2DF-561EE7D4F500}" srcOrd="0" destOrd="0" presId="urn:microsoft.com/office/officeart/2005/8/layout/hProcess6"/>
    <dgm:cxn modelId="{0A268115-3DA7-4718-98F2-526119DBC2B7}" type="presParOf" srcId="{31FEFEE9-3378-474B-81E2-133CFAD7DFAD}" destId="{26714C32-A0ED-40E4-9934-C7CF3C337815}" srcOrd="1" destOrd="0" presId="urn:microsoft.com/office/officeart/2005/8/layout/hProcess6"/>
    <dgm:cxn modelId="{E01795E9-0499-43B3-9050-BE61BEFD7E8F}" type="presParOf" srcId="{31FEFEE9-3378-474B-81E2-133CFAD7DFAD}" destId="{3DAE56E8-3FC9-4A3D-BCD8-1B25F9FCC7EF}" srcOrd="2" destOrd="0" presId="urn:microsoft.com/office/officeart/2005/8/layout/hProcess6"/>
    <dgm:cxn modelId="{CDD376A5-B240-414B-AA00-595DA2E7FC95}" type="presParOf" srcId="{31FEFEE9-3378-474B-81E2-133CFAD7DFAD}" destId="{75293579-E89B-4B95-849C-1105881E32D5}" srcOrd="3" destOrd="0" presId="urn:microsoft.com/office/officeart/2005/8/layout/hProcess6"/>
    <dgm:cxn modelId="{88F97913-A7FE-49A7-B539-F04E4E408B79}" type="presParOf" srcId="{C3F5D165-1F7E-473A-A3B6-41EFB525D93F}" destId="{2A214F68-C8A8-4841-ACD0-AAAA41CE2B5A}" srcOrd="5" destOrd="0" presId="urn:microsoft.com/office/officeart/2005/8/layout/hProcess6"/>
    <dgm:cxn modelId="{0C2CF257-D0BD-4E4B-AE72-2BFC5905B3BA}" type="presParOf" srcId="{C3F5D165-1F7E-473A-A3B6-41EFB525D93F}" destId="{38C43A75-89BF-44AE-886B-0779BEF5F9C2}" srcOrd="6" destOrd="0" presId="urn:microsoft.com/office/officeart/2005/8/layout/hProcess6"/>
    <dgm:cxn modelId="{3A88A7EF-DA90-4107-82CB-5D41CD426231}" type="presParOf" srcId="{38C43A75-89BF-44AE-886B-0779BEF5F9C2}" destId="{94876074-1AE8-4FDC-A4AD-CAF8357D2D3A}" srcOrd="0" destOrd="0" presId="urn:microsoft.com/office/officeart/2005/8/layout/hProcess6"/>
    <dgm:cxn modelId="{D1F74117-A188-4EFE-A7B5-2A244B47798D}" type="presParOf" srcId="{38C43A75-89BF-44AE-886B-0779BEF5F9C2}" destId="{95D5FB4B-1B7F-4616-8327-E599D33C499C}" srcOrd="1" destOrd="0" presId="urn:microsoft.com/office/officeart/2005/8/layout/hProcess6"/>
    <dgm:cxn modelId="{121F7AEE-FD96-4996-AC45-D2562C4FEDC6}" type="presParOf" srcId="{38C43A75-89BF-44AE-886B-0779BEF5F9C2}" destId="{4ABF5D20-BA68-46B3-98AC-404168CB7D8F}" srcOrd="2" destOrd="0" presId="urn:microsoft.com/office/officeart/2005/8/layout/hProcess6"/>
    <dgm:cxn modelId="{183811E7-1CD2-4855-A2BB-360BFF8FCD23}" type="presParOf" srcId="{38C43A75-89BF-44AE-886B-0779BEF5F9C2}" destId="{5271E8D8-7417-461C-8D06-85A4D395C634}"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53C9B5-5210-452A-BF6A-A78293B49DA0}" type="datetimeFigureOut">
              <a:rPr lang="en-US" smtClean="0"/>
              <a:t>8/30/2017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64F0497-DAA9-49DA-A53E-E6EA24C397BE}" type="slidenum">
              <a:rPr lang="en-US" smtClean="0"/>
              <a:t>‹#›</a:t>
            </a:fld>
            <a:endParaRPr lang="en-US"/>
          </a:p>
        </p:txBody>
      </p:sp>
    </p:spTree>
    <p:extLst>
      <p:ext uri="{BB962C8B-B14F-4D97-AF65-F5344CB8AC3E}">
        <p14:creationId xmlns:p14="http://schemas.microsoft.com/office/powerpoint/2010/main" val="109442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7AA431-56EC-4F30-91B6-34CC3AC7C803}" type="datetimeFigureOut">
              <a:rPr lang="en-US" smtClean="0"/>
              <a:t>8/30/2017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B8FF0B-7A6D-4F54-910F-AAE313AED36A}" type="slidenum">
              <a:rPr lang="en-US" smtClean="0"/>
              <a:t>‹#›</a:t>
            </a:fld>
            <a:endParaRPr lang="en-US"/>
          </a:p>
        </p:txBody>
      </p:sp>
    </p:spTree>
    <p:extLst>
      <p:ext uri="{BB962C8B-B14F-4D97-AF65-F5344CB8AC3E}">
        <p14:creationId xmlns:p14="http://schemas.microsoft.com/office/powerpoint/2010/main" val="224424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Please have this screen up as people enter the room. No conversation from you as of yet.</a:t>
            </a:r>
          </a:p>
        </p:txBody>
      </p:sp>
      <p:sp>
        <p:nvSpPr>
          <p:cNvPr id="4" name="Slide Number Placeholder 3"/>
          <p:cNvSpPr>
            <a:spLocks noGrp="1"/>
          </p:cNvSpPr>
          <p:nvPr>
            <p:ph type="sldNum" sz="quarter" idx="10"/>
          </p:nvPr>
        </p:nvSpPr>
        <p:spPr/>
        <p:txBody>
          <a:bodyPr/>
          <a:lstStyle/>
          <a:p>
            <a:fld id="{BCB8FF0B-7A6D-4F54-910F-AAE313AED36A}" type="slidenum">
              <a:rPr lang="en-US" smtClean="0"/>
              <a:t>1</a:t>
            </a:fld>
            <a:endParaRPr lang="en-US"/>
          </a:p>
        </p:txBody>
      </p:sp>
    </p:spTree>
    <p:extLst>
      <p:ext uri="{BB962C8B-B14F-4D97-AF65-F5344CB8AC3E}">
        <p14:creationId xmlns:p14="http://schemas.microsoft.com/office/powerpoint/2010/main" val="279916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47701"/>
          </a:xfrm>
        </p:spPr>
        <p:txBody>
          <a:bodyPr/>
          <a:lstStyle/>
          <a:p>
            <a:pPr marL="171450" indent="-171450">
              <a:buFont typeface="Arial" panose="020B0604020202020204" pitchFamily="34" charset="0"/>
              <a:buChar char="•"/>
            </a:pPr>
            <a:r>
              <a:rPr lang="en-US" dirty="0"/>
              <a:t>Do not let your heart and head check out of the conversation! We all need to make a personal commitment, regardless of the engagement of others. Remain morally, emotionally, intellectually, and socially involved in the dialogue. Please turn your phone to silent or vibrate. If you need to take a call, please step out to do so.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speak your truth, you must be willing to take risks and be absolutely honest about your thoughts, feelings and opinions. And not just say what you think others want to hear. Disagreement is normal and OK It is part of the learning process to think about why you disagree with something and then respond to the idea vs. the person.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to deal with the reality of race in an honest and forthwith way, we ask you to agree to experience the discomfort which is expected due to the problematic state of racial conditions in our society.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workshop will not solve long-standing racial issues that we have in our country. There is no quick fix or solution to the challenges we face. On-going self-reflection, dialogue, and action is required and essential.  </a:t>
            </a:r>
          </a:p>
          <a:p>
            <a:pPr marL="171450" indent="-171450">
              <a:buFont typeface="Arial" panose="020B0604020202020204" pitchFamily="34" charset="0"/>
              <a:buChar char="•"/>
            </a:pPr>
            <a:endParaRPr lang="en-US" dirty="0"/>
          </a:p>
          <a:p>
            <a:r>
              <a:rPr lang="en-US" dirty="0"/>
              <a:t>    * We make a lot of assumptions about students and their families. How can we best          go beyond the assumptions?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10</a:t>
            </a:fld>
            <a:endParaRPr lang="en-US"/>
          </a:p>
        </p:txBody>
      </p:sp>
    </p:spTree>
    <p:extLst>
      <p:ext uri="{BB962C8B-B14F-4D97-AF65-F5344CB8AC3E}">
        <p14:creationId xmlns:p14="http://schemas.microsoft.com/office/powerpoint/2010/main" val="260230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support each other in our risk-taking, we agree to respect the privacy of everyone’s identity and life experiences, but reserve the right to share ideas and content publicly.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support each other and the process, we agree to participate fully. Everyone’s voice is important and a valuable contribution to our conversations. We also agree to converse “across difference’ to build our understanding and awareness of others’ backgrounds and experiences.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make sure that we are being honest with ourselves and each other, we need to practice sharing things that bother us directly with that other person (not with others). We agree to speak directly to one another, and if we have not done so within 24-48 hours following out feelings, we agree to make peace with the situation and let it go.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agree to go to the source for any information that confuses or upsets us. We do not gossip or spread rumors. No hearsay, real stories can create a much more long-lasting impact on change.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11</a:t>
            </a:fld>
            <a:endParaRPr lang="en-US"/>
          </a:p>
        </p:txBody>
      </p:sp>
    </p:spTree>
    <p:extLst>
      <p:ext uri="{BB962C8B-B14F-4D97-AF65-F5344CB8AC3E}">
        <p14:creationId xmlns:p14="http://schemas.microsoft.com/office/powerpoint/2010/main" val="341937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 navigation tool for understanding multiple perspectives</a:t>
            </a:r>
          </a:p>
          <a:p>
            <a:pPr algn="ctr"/>
            <a:r>
              <a:rPr lang="en-US" dirty="0"/>
              <a:t>.</a:t>
            </a:r>
          </a:p>
          <a:p>
            <a:pPr marL="171450" indent="-171450">
              <a:buFont typeface="Arial" panose="020B0604020202020204" pitchFamily="34" charset="0"/>
              <a:buChar char="•"/>
            </a:pPr>
            <a:r>
              <a:rPr lang="en-US" dirty="0"/>
              <a:t>How do people react during conversations?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 you react during conversations? </a:t>
            </a:r>
          </a:p>
          <a:p>
            <a:endParaRPr lang="en-US" dirty="0"/>
          </a:p>
          <a:p>
            <a:pPr marL="171450" indent="-171450">
              <a:buFont typeface="Arial" panose="020B0604020202020204" pitchFamily="34" charset="0"/>
              <a:buChar char="•"/>
            </a:pPr>
            <a:r>
              <a:rPr lang="en-US" dirty="0"/>
              <a:t>Emotional: Parents and family members being deported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Social: Marches, protests, letter writing, testimony, “social justice warriors”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Suggestion: You can use this exercise in a classroom setting- read a headline from today’s paper, ask students to think about their response- and move to the corner of the room which you think best represents your response. Each corner group shares and then reports out to the entire class.</a:t>
            </a:r>
          </a:p>
          <a:p>
            <a:pPr marL="171450" indent="-171450">
              <a:buFont typeface="Arial" panose="020B0604020202020204" pitchFamily="34" charset="0"/>
              <a:buChar char="•"/>
            </a:pPr>
            <a:r>
              <a:rPr lang="en-US" dirty="0"/>
              <a:t>When teaching students how to form work groups, share the importance of having a variety of people with different conversational reactions to best balance the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12</a:t>
            </a:fld>
            <a:endParaRPr lang="en-US"/>
          </a:p>
        </p:txBody>
      </p:sp>
    </p:spTree>
    <p:extLst>
      <p:ext uri="{BB962C8B-B14F-4D97-AF65-F5344CB8AC3E}">
        <p14:creationId xmlns:p14="http://schemas.microsoft.com/office/powerpoint/2010/main" val="156208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a:t>
            </a:r>
            <a:r>
              <a:rPr lang="en-US" dirty="0"/>
              <a:t>: Turn to a person near you and briefly discuss (3 minutes), and make a list (use index cards), of what you think the specific barriers are for some of your students. what have you observed, or heard, over the recent years as specific examples.</a:t>
            </a:r>
          </a:p>
          <a:p>
            <a:endParaRPr lang="en-US" dirty="0"/>
          </a:p>
          <a:p>
            <a:r>
              <a:rPr lang="en-US" dirty="0"/>
              <a:t>Come back together after the 3 minutes, ask for some staff to share their conversations. (5 minutes)</a:t>
            </a:r>
          </a:p>
        </p:txBody>
      </p:sp>
      <p:sp>
        <p:nvSpPr>
          <p:cNvPr id="4" name="Slide Number Placeholder 3"/>
          <p:cNvSpPr>
            <a:spLocks noGrp="1"/>
          </p:cNvSpPr>
          <p:nvPr>
            <p:ph type="sldNum" sz="quarter" idx="10"/>
          </p:nvPr>
        </p:nvSpPr>
        <p:spPr/>
        <p:txBody>
          <a:bodyPr/>
          <a:lstStyle/>
          <a:p>
            <a:fld id="{BCB8FF0B-7A6D-4F54-910F-AAE313AED36A}" type="slidenum">
              <a:rPr lang="en-US" smtClean="0"/>
              <a:t>13</a:t>
            </a:fld>
            <a:endParaRPr lang="en-US"/>
          </a:p>
        </p:txBody>
      </p:sp>
    </p:spTree>
    <p:extLst>
      <p:ext uri="{BB962C8B-B14F-4D97-AF65-F5344CB8AC3E}">
        <p14:creationId xmlns:p14="http://schemas.microsoft.com/office/powerpoint/2010/main" val="2544868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17708"/>
          </a:xfrm>
        </p:spPr>
        <p:txBody>
          <a:bodyPr/>
          <a:lstStyle/>
          <a:p>
            <a:endParaRPr lang="en-US" dirty="0"/>
          </a:p>
          <a:p>
            <a:r>
              <a:rPr lang="en-US" dirty="0"/>
              <a:t>Curricular will look different because of the difference in contextual factors. </a:t>
            </a:r>
          </a:p>
          <a:p>
            <a:r>
              <a:rPr lang="en-US" dirty="0"/>
              <a:t>Instead of a list of facts or historical figures, an equity curriculum focuses on essential  questions like;</a:t>
            </a:r>
          </a:p>
          <a:p>
            <a:r>
              <a:rPr lang="en-US" dirty="0"/>
              <a:t>-   What makes something equitable or inequitable?</a:t>
            </a:r>
          </a:p>
          <a:p>
            <a:pPr marL="171450" indent="-171450">
              <a:buFontTx/>
              <a:buChar char="-"/>
            </a:pPr>
            <a:r>
              <a:rPr lang="en-US" dirty="0"/>
              <a:t>What (local, region, global) inequities exist?</a:t>
            </a:r>
          </a:p>
          <a:p>
            <a:pPr marL="171450" indent="-171450">
              <a:buFontTx/>
              <a:buChar char="-"/>
            </a:pPr>
            <a:r>
              <a:rPr lang="en-US" dirty="0"/>
              <a:t>How have they changed over time, and why?</a:t>
            </a:r>
          </a:p>
          <a:p>
            <a:pPr marL="171450" indent="-171450">
              <a:buFontTx/>
              <a:buChar char="-"/>
            </a:pPr>
            <a:r>
              <a:rPr lang="en-US" dirty="0"/>
              <a:t>What individual and collective responsibilities do we have to address them?</a:t>
            </a:r>
          </a:p>
          <a:p>
            <a:pPr marL="171450" indent="-171450">
              <a:buFontTx/>
              <a:buChar char="-"/>
            </a:pPr>
            <a:endParaRPr lang="en-US" dirty="0"/>
          </a:p>
          <a:p>
            <a:pPr marL="171450" indent="-171450">
              <a:buFontTx/>
              <a:buChar char="-"/>
            </a:pPr>
            <a:r>
              <a:rPr lang="en-US" dirty="0"/>
              <a:t>These questions require both evidence and ethics to debate. </a:t>
            </a:r>
          </a:p>
          <a:p>
            <a:pPr marL="171450" indent="-171450">
              <a:buFontTx/>
              <a:buChar char="-"/>
            </a:pPr>
            <a:endParaRPr lang="en-US" dirty="0"/>
          </a:p>
          <a:p>
            <a:pPr marL="171450" indent="-171450">
              <a:buFontTx/>
              <a:buChar char="-"/>
            </a:pPr>
            <a:r>
              <a:rPr lang="en-US" dirty="0"/>
              <a:t>Five Guiding Principles:</a:t>
            </a:r>
          </a:p>
          <a:p>
            <a:pPr marL="228600" indent="-228600">
              <a:buFont typeface="+mj-lt"/>
              <a:buAutoNum type="arabicPeriod"/>
            </a:pPr>
            <a:r>
              <a:rPr lang="en-US" dirty="0"/>
              <a:t>We do not abandon content; rather we are teaching content through an equity lens.</a:t>
            </a:r>
          </a:p>
          <a:p>
            <a:pPr marL="228600" indent="-228600">
              <a:buFont typeface="+mj-lt"/>
              <a:buAutoNum type="arabicPeriod"/>
            </a:pPr>
            <a:r>
              <a:rPr lang="en-US" dirty="0"/>
              <a:t>The process is just as important, if not more important, than the actual outcome of their efforts.</a:t>
            </a:r>
          </a:p>
          <a:p>
            <a:pPr marL="228600" indent="-228600">
              <a:buFont typeface="+mj-lt"/>
              <a:buAutoNum type="arabicPeriod"/>
            </a:pPr>
            <a:r>
              <a:rPr lang="en-US" dirty="0"/>
              <a:t>Even pre-school students have been exposed to socializing messages about themselves and one another.</a:t>
            </a:r>
          </a:p>
          <a:p>
            <a:pPr marL="228600" indent="-228600">
              <a:buFont typeface="+mj-lt"/>
              <a:buAutoNum type="arabicPeriod"/>
            </a:pPr>
            <a:r>
              <a:rPr lang="en-US" dirty="0"/>
              <a:t>Traditional forms of multicultural education that focus on celebrating diversity rather than equity can reinforce misunderstanding by feeding the assumption that celebrating diversity is enough.</a:t>
            </a:r>
          </a:p>
          <a:p>
            <a:pPr marL="228600" indent="-228600">
              <a:buFont typeface="+mj-lt"/>
              <a:buAutoNum type="arabicPeriod"/>
            </a:pPr>
            <a:r>
              <a:rPr lang="en-US" dirty="0"/>
              <a:t>5. How can we prepare young people to be active participants in a democracy without teaching them about the most formidable barriers to an authentic democracy?</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14</a:t>
            </a:fld>
            <a:endParaRPr lang="en-US"/>
          </a:p>
        </p:txBody>
      </p:sp>
    </p:spTree>
    <p:extLst>
      <p:ext uri="{BB962C8B-B14F-4D97-AF65-F5344CB8AC3E}">
        <p14:creationId xmlns:p14="http://schemas.microsoft.com/office/powerpoint/2010/main" val="424577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framework for both multicultural curriculum development and bigger efforts to create equitable classrooms and schools. This framework is Equity Literacy.</a:t>
            </a:r>
          </a:p>
          <a:p>
            <a:endParaRPr lang="en-US" dirty="0"/>
          </a:p>
          <a:p>
            <a:r>
              <a:rPr lang="en-US" dirty="0"/>
              <a:t>This relies more on educators’ understandings of equity and inequity, and of justice and injustice, than an understanding of any specific culture or roadblock. </a:t>
            </a:r>
          </a:p>
          <a:p>
            <a:endParaRPr lang="en-US" dirty="0"/>
          </a:p>
          <a:p>
            <a:r>
              <a:rPr lang="en-US" dirty="0"/>
              <a:t>It relies, as well, on educator’s abilities to cultivate in students a robust understanding about how people are treated by another and by institutions, in addition to a general appreciation of diversity.</a:t>
            </a:r>
          </a:p>
          <a:p>
            <a:endParaRPr lang="en-US" dirty="0"/>
          </a:p>
          <a:p>
            <a:r>
              <a:rPr lang="en-US" dirty="0"/>
              <a:t>The idea to place EQUITY, rather than culture, at the center of the diversity conversation.</a:t>
            </a:r>
          </a:p>
          <a:p>
            <a:endParaRPr lang="en-US" dirty="0"/>
          </a:p>
          <a:p>
            <a:pPr marL="171450" indent="-171450">
              <a:buFont typeface="Arial" panose="020B0604020202020204" pitchFamily="34" charset="0"/>
              <a:buChar char="•"/>
            </a:pPr>
            <a:r>
              <a:rPr lang="en-US" dirty="0"/>
              <a:t>Equal is that all are offered something</a:t>
            </a:r>
          </a:p>
          <a:p>
            <a:pPr marL="171450" indent="-171450">
              <a:buFont typeface="Arial" panose="020B0604020202020204" pitchFamily="34" charset="0"/>
              <a:buChar char="•"/>
            </a:pPr>
            <a:r>
              <a:rPr lang="en-US" dirty="0"/>
              <a:t>Fair is when the needs of each individual is addressed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15</a:t>
            </a:fld>
            <a:endParaRPr lang="en-US"/>
          </a:p>
        </p:txBody>
      </p:sp>
    </p:spTree>
    <p:extLst>
      <p:ext uri="{BB962C8B-B14F-4D97-AF65-F5344CB8AC3E}">
        <p14:creationId xmlns:p14="http://schemas.microsoft.com/office/powerpoint/2010/main" val="144469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slide information out loud. We used to only see the first 2 slides, the 3</a:t>
            </a:r>
            <a:r>
              <a:rPr lang="en-US" baseline="30000" dirty="0"/>
              <a:t>rd  is </a:t>
            </a:r>
            <a:r>
              <a:rPr lang="en-US" dirty="0"/>
              <a:t>the goal of equity literacy.</a:t>
            </a:r>
          </a:p>
        </p:txBody>
      </p:sp>
      <p:sp>
        <p:nvSpPr>
          <p:cNvPr id="4" name="Slide Number Placeholder 3"/>
          <p:cNvSpPr>
            <a:spLocks noGrp="1"/>
          </p:cNvSpPr>
          <p:nvPr>
            <p:ph type="sldNum" sz="quarter" idx="10"/>
          </p:nvPr>
        </p:nvSpPr>
        <p:spPr/>
        <p:txBody>
          <a:bodyPr/>
          <a:lstStyle/>
          <a:p>
            <a:fld id="{BCB8FF0B-7A6D-4F54-910F-AAE313AED36A}" type="slidenum">
              <a:rPr lang="en-US" smtClean="0"/>
              <a:t>16</a:t>
            </a:fld>
            <a:endParaRPr lang="en-US"/>
          </a:p>
        </p:txBody>
      </p:sp>
    </p:spTree>
    <p:extLst>
      <p:ext uri="{BB962C8B-B14F-4D97-AF65-F5344CB8AC3E}">
        <p14:creationId xmlns:p14="http://schemas.microsoft.com/office/powerpoint/2010/main" val="53621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How do you really react to and think about these types of students and/or behaviors?</a:t>
            </a:r>
          </a:p>
          <a:p>
            <a:pPr marL="228600" indent="-228600">
              <a:buAutoNum type="arabicPeriod"/>
            </a:pPr>
            <a:r>
              <a:rPr lang="en-US" dirty="0"/>
              <a:t>Deficit thinking smacks of a variety of "-isms" -- none of which are at all morally or ethically acceptable in a multi-cultural, global environment. Child A may have a different set of skills and experiences than Child B; but that in no way means Child A's skills and experiences are inferior to Child B's. Our children's futures aren't predetermined. No one is "destined for failure" -- at least not until we convince them they are through our good efforts to help them overcome their deficits and "save them" from their lives.</a:t>
            </a:r>
          </a:p>
          <a:p>
            <a:pPr marL="228600" indent="-228600">
              <a:buAutoNum type="arabicPeriod"/>
            </a:pPr>
            <a:r>
              <a:rPr lang="en-US" dirty="0"/>
              <a:t>Stop and Frisk is racial profiling- what else is similar?</a:t>
            </a:r>
          </a:p>
          <a:p>
            <a:pPr marL="228600" indent="-228600">
              <a:buAutoNum type="arabicPeriod"/>
            </a:pPr>
            <a:r>
              <a:rPr lang="en-US" dirty="0"/>
              <a:t>How do we reframe our thinking to positive thinking about children and their families? </a:t>
            </a:r>
          </a:p>
          <a:p>
            <a:pPr marL="228600" indent="-228600">
              <a:buAutoNum type="arabicPeriod"/>
            </a:pPr>
            <a:r>
              <a:rPr lang="en-US" dirty="0"/>
              <a:t>What other types of deficit thinking or comments are you aware of? Ask the participants to put some thoughts on an index card. Ask for a few of the participants to share with the larger group. </a:t>
            </a:r>
          </a:p>
        </p:txBody>
      </p:sp>
      <p:sp>
        <p:nvSpPr>
          <p:cNvPr id="4" name="Slide Number Placeholder 3"/>
          <p:cNvSpPr>
            <a:spLocks noGrp="1"/>
          </p:cNvSpPr>
          <p:nvPr>
            <p:ph type="sldNum" sz="quarter" idx="10"/>
          </p:nvPr>
        </p:nvSpPr>
        <p:spPr/>
        <p:txBody>
          <a:bodyPr/>
          <a:lstStyle/>
          <a:p>
            <a:fld id="{BCB8FF0B-7A6D-4F54-910F-AAE313AED36A}" type="slidenum">
              <a:rPr lang="en-US" smtClean="0"/>
              <a:t>17</a:t>
            </a:fld>
            <a:endParaRPr lang="en-US"/>
          </a:p>
        </p:txBody>
      </p:sp>
    </p:spTree>
    <p:extLst>
      <p:ext uri="{BB962C8B-B14F-4D97-AF65-F5344CB8AC3E}">
        <p14:creationId xmlns:p14="http://schemas.microsoft.com/office/powerpoint/2010/main" val="135106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 Have each person shade or color their wheel as to what is specific to them. They can shade a part or a the whole of any part of the circle as it applies to the person they are right now.</a:t>
            </a:r>
          </a:p>
          <a:p>
            <a:r>
              <a:rPr lang="en-US" dirty="0"/>
              <a:t>Then, have them share with the person near them. Similarities? Differences?</a:t>
            </a:r>
          </a:p>
          <a:p>
            <a:endParaRPr lang="en-US" dirty="0"/>
          </a:p>
          <a:p>
            <a:pPr marL="171450" indent="-171450">
              <a:buFont typeface="Arial" panose="020B0604020202020204" pitchFamily="34" charset="0"/>
              <a:buChar char="•"/>
            </a:pPr>
            <a:r>
              <a:rPr lang="en-US" dirty="0"/>
              <a:t>The dominant group is the group that make laws, rules and decisions about how everyone else is going to act and behave. </a:t>
            </a:r>
          </a:p>
          <a:p>
            <a:pPr marL="171450" indent="-171450">
              <a:buFont typeface="Arial" panose="020B0604020202020204" pitchFamily="34" charset="0"/>
              <a:buChar char="•"/>
            </a:pPr>
            <a:r>
              <a:rPr lang="en-US" dirty="0"/>
              <a:t>The further you are from the dominant group, the more you may face daily oppression. (voter suppression, educational opportunities, etc.).</a:t>
            </a:r>
          </a:p>
        </p:txBody>
      </p:sp>
      <p:sp>
        <p:nvSpPr>
          <p:cNvPr id="4" name="Slide Number Placeholder 3"/>
          <p:cNvSpPr>
            <a:spLocks noGrp="1"/>
          </p:cNvSpPr>
          <p:nvPr>
            <p:ph type="sldNum" sz="quarter" idx="10"/>
          </p:nvPr>
        </p:nvSpPr>
        <p:spPr/>
        <p:txBody>
          <a:bodyPr/>
          <a:lstStyle/>
          <a:p>
            <a:fld id="{BCB8FF0B-7A6D-4F54-910F-AAE313AED36A}" type="slidenum">
              <a:rPr lang="en-US" smtClean="0"/>
              <a:t>18</a:t>
            </a:fld>
            <a:endParaRPr lang="en-US"/>
          </a:p>
        </p:txBody>
      </p:sp>
      <p:pic>
        <p:nvPicPr>
          <p:cNvPr id="5" name="Picture 4" descr="https://tse2.mm.bing.net/th?id=OIP.fw01VhqqjP_KSp9AIgP7EgEsDh&amp;pid=15.1&amp;P=0&amp;w=203&amp;h=153">
            <a:extLst>
              <a:ext uri="{FF2B5EF4-FFF2-40B4-BE49-F238E27FC236}">
                <a16:creationId xmlns:a16="http://schemas.microsoft.com/office/drawing/2014/main" xmlns="" id="{35E6C5BD-ECDC-4D3C-B5A5-485333B07F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37691" y="2309447"/>
            <a:ext cx="2450124" cy="1688122"/>
          </a:xfrm>
          <a:prstGeom prst="rect">
            <a:avLst/>
          </a:prstGeom>
          <a:noFill/>
          <a:ln>
            <a:noFill/>
          </a:ln>
        </p:spPr>
      </p:pic>
    </p:spTree>
    <p:extLst>
      <p:ext uri="{BB962C8B-B14F-4D97-AF65-F5344CB8AC3E}">
        <p14:creationId xmlns:p14="http://schemas.microsoft.com/office/powerpoint/2010/main" val="3280111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5266"/>
            <a:ext cx="5608320" cy="4901133"/>
          </a:xfrm>
        </p:spPr>
        <p:txBody>
          <a:bodyPr/>
          <a:lstStyle/>
          <a:p>
            <a:r>
              <a:rPr lang="en-US" dirty="0"/>
              <a:t>ACTIVITY: BEADS: </a:t>
            </a:r>
          </a:p>
          <a:p>
            <a:r>
              <a:rPr lang="en-US" dirty="0"/>
              <a:t>Share what each color represents, each person takes a bead representing their response to your questions (ask the following questions) and puts them in their cup. </a:t>
            </a:r>
          </a:p>
          <a:p>
            <a:r>
              <a:rPr lang="en-US" dirty="0"/>
              <a:t>When all done, ask the participants to put their beads back in the plastic bag and close it.</a:t>
            </a:r>
          </a:p>
          <a:p>
            <a:pPr marL="228600" indent="-228600">
              <a:buAutoNum type="arabicPeriod"/>
            </a:pPr>
            <a:r>
              <a:rPr lang="en-US" dirty="0"/>
              <a:t>When all of the questions have been asked, have people get into groups pf 4-5 and share their differences and similarities.</a:t>
            </a:r>
          </a:p>
          <a:p>
            <a:pPr marL="228600" indent="-228600">
              <a:buAutoNum type="arabicPeriod"/>
            </a:pPr>
            <a:endParaRPr lang="en-US" dirty="0"/>
          </a:p>
          <a:p>
            <a:pPr marL="228600" indent="-228600">
              <a:buAutoNum type="arabicPeriod"/>
            </a:pPr>
            <a:r>
              <a:rPr lang="en-US" dirty="0"/>
              <a:t>If we do not have contact with people who are different from us, does it impact our ability to be successful with all of our students? </a:t>
            </a:r>
          </a:p>
          <a:p>
            <a:r>
              <a:rPr lang="en-US" b="1" u="sng" dirty="0"/>
              <a:t>Questions to ask</a:t>
            </a:r>
            <a:r>
              <a:rPr lang="en-US" b="1" dirty="0"/>
              <a:t>:</a:t>
            </a:r>
          </a:p>
          <a:p>
            <a:pPr marL="171450" indent="-171450">
              <a:buFont typeface="Arial" panose="020B0604020202020204" pitchFamily="34" charset="0"/>
              <a:buChar char="•"/>
            </a:pPr>
            <a:r>
              <a:rPr lang="en-US" dirty="0"/>
              <a:t>Please put the bead/beads into your cup that best represents:</a:t>
            </a:r>
          </a:p>
          <a:p>
            <a:pPr marL="171450" indent="-171450">
              <a:buFont typeface="Wingdings" panose="05000000000000000000" pitchFamily="2" charset="2"/>
              <a:buChar char="q"/>
            </a:pPr>
            <a:r>
              <a:rPr lang="en-US" dirty="0"/>
              <a:t>You</a:t>
            </a:r>
          </a:p>
          <a:p>
            <a:pPr marL="171450" indent="-171450">
              <a:buFont typeface="Wingdings" panose="05000000000000000000" pitchFamily="2" charset="2"/>
              <a:buChar char="q"/>
            </a:pPr>
            <a:r>
              <a:rPr lang="en-US" dirty="0"/>
              <a:t>If you have one, your partner, spouse or significant other</a:t>
            </a:r>
          </a:p>
          <a:p>
            <a:pPr marL="171450" indent="-171450">
              <a:buFont typeface="Wingdings" panose="05000000000000000000" pitchFamily="2" charset="2"/>
              <a:buChar char="q"/>
            </a:pPr>
            <a:r>
              <a:rPr lang="en-US" dirty="0"/>
              <a:t>Your children and/or grandchildren</a:t>
            </a:r>
          </a:p>
          <a:p>
            <a:pPr marL="171450" indent="-171450">
              <a:buFont typeface="Wingdings" panose="05000000000000000000" pitchFamily="2" charset="2"/>
              <a:buChar char="q"/>
            </a:pPr>
            <a:r>
              <a:rPr lang="en-US" dirty="0"/>
              <a:t>The people that live on your street or in your building</a:t>
            </a:r>
          </a:p>
          <a:p>
            <a:pPr marL="171450" indent="-171450">
              <a:buFont typeface="Wingdings" panose="05000000000000000000" pitchFamily="2" charset="2"/>
              <a:buChar char="q"/>
            </a:pPr>
            <a:r>
              <a:rPr lang="en-US" dirty="0"/>
              <a:t>Your work colleagues (team, </a:t>
            </a:r>
            <a:r>
              <a:rPr lang="en-US" dirty="0" err="1"/>
              <a:t>dept</a:t>
            </a:r>
            <a:r>
              <a:rPr lang="en-US" dirty="0"/>
              <a:t>, grade level, office)</a:t>
            </a:r>
          </a:p>
          <a:p>
            <a:pPr marL="171450" indent="-171450">
              <a:buFont typeface="Wingdings" panose="05000000000000000000" pitchFamily="2" charset="2"/>
              <a:buChar char="q"/>
            </a:pPr>
            <a:r>
              <a:rPr lang="en-US" dirty="0"/>
              <a:t>Your primary physician? Your dentist? Other regular health care providers, including mental health professionals</a:t>
            </a:r>
          </a:p>
          <a:p>
            <a:pPr marL="171450" indent="-171450">
              <a:buFont typeface="Wingdings" panose="05000000000000000000" pitchFamily="2" charset="2"/>
              <a:buChar char="q"/>
            </a:pPr>
            <a:r>
              <a:rPr lang="en-US" dirty="0"/>
              <a:t>Who visits your home on a regular basis (your friends, your children’s friends)</a:t>
            </a:r>
          </a:p>
          <a:p>
            <a:pPr marL="171450" indent="-171450">
              <a:buFont typeface="Wingdings" panose="05000000000000000000" pitchFamily="2" charset="2"/>
              <a:buChar char="q"/>
            </a:pPr>
            <a:r>
              <a:rPr lang="en-US" dirty="0"/>
              <a:t>If you or any close family/friends are LGBT</a:t>
            </a:r>
          </a:p>
          <a:p>
            <a:pPr marL="171450" indent="-171450">
              <a:buFont typeface="Wingdings" panose="05000000000000000000" pitchFamily="2" charset="2"/>
              <a:buChar char="q"/>
            </a:pPr>
            <a:r>
              <a:rPr lang="en-US" dirty="0"/>
              <a:t>If you or any close family members ever had an IEP or 504 Plan</a:t>
            </a:r>
          </a:p>
          <a:p>
            <a:pPr marL="171450" indent="-171450">
              <a:buFont typeface="Wingdings" panose="05000000000000000000" pitchFamily="2" charset="2"/>
              <a:buChar char="q"/>
            </a:pPr>
            <a:r>
              <a:rPr lang="en-US" dirty="0"/>
              <a:t>If you or any close family member has a mental health concern</a:t>
            </a:r>
          </a:p>
          <a:p>
            <a:pPr marL="171450" indent="-171450">
              <a:buFont typeface="Wingdings" panose="05000000000000000000" pitchFamily="2" charset="2"/>
              <a:buChar char="q"/>
            </a:pPr>
            <a:r>
              <a:rPr lang="en-US" dirty="0"/>
              <a:t>If you as a child, or now, would be considered to be free/reduced lunch status</a:t>
            </a:r>
          </a:p>
          <a:p>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Tree>
    <p:extLst>
      <p:ext uri="{BB962C8B-B14F-4D97-AF65-F5344CB8AC3E}">
        <p14:creationId xmlns:p14="http://schemas.microsoft.com/office/powerpoint/2010/main" val="231759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Play this video, with NO introduction or comments. </a:t>
            </a:r>
          </a:p>
          <a:p>
            <a:r>
              <a:rPr lang="en-US" sz="1400" dirty="0"/>
              <a:t>Start it as everyone is seated and they will quiet down. </a:t>
            </a:r>
          </a:p>
          <a:p>
            <a:r>
              <a:rPr lang="en-US" sz="1400" dirty="0"/>
              <a:t>Make sure the volume is all the way up. </a:t>
            </a:r>
          </a:p>
        </p:txBody>
      </p:sp>
      <p:sp>
        <p:nvSpPr>
          <p:cNvPr id="4" name="Slide Number Placeholder 3"/>
          <p:cNvSpPr>
            <a:spLocks noGrp="1"/>
          </p:cNvSpPr>
          <p:nvPr>
            <p:ph type="sldNum" sz="quarter" idx="10"/>
          </p:nvPr>
        </p:nvSpPr>
        <p:spPr/>
        <p:txBody>
          <a:bodyPr/>
          <a:lstStyle/>
          <a:p>
            <a:fld id="{BCB8FF0B-7A6D-4F54-910F-AAE313AED36A}" type="slidenum">
              <a:rPr lang="en-US" smtClean="0"/>
              <a:t>2</a:t>
            </a:fld>
            <a:endParaRPr lang="en-US"/>
          </a:p>
        </p:txBody>
      </p:sp>
    </p:spTree>
    <p:extLst>
      <p:ext uri="{BB962C8B-B14F-4D97-AF65-F5344CB8AC3E}">
        <p14:creationId xmlns:p14="http://schemas.microsoft.com/office/powerpoint/2010/main" val="2963118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Just let this slide stay up as you thank everyone for their participation.</a:t>
            </a:r>
          </a:p>
          <a:p>
            <a:endParaRPr lang="en-US" dirty="0"/>
          </a:p>
          <a:p>
            <a:r>
              <a:rPr lang="en-US" dirty="0"/>
              <a:t>Some EQUITY AUDIT questions will be sent to you online. Please complete and then you will be given a professional development certificate.</a:t>
            </a:r>
          </a:p>
        </p:txBody>
      </p:sp>
      <p:sp>
        <p:nvSpPr>
          <p:cNvPr id="4" name="Slide Number Placeholder 3"/>
          <p:cNvSpPr>
            <a:spLocks noGrp="1"/>
          </p:cNvSpPr>
          <p:nvPr>
            <p:ph type="sldNum" sz="quarter" idx="10"/>
          </p:nvPr>
        </p:nvSpPr>
        <p:spPr/>
        <p:txBody>
          <a:bodyPr/>
          <a:lstStyle/>
          <a:p>
            <a:fld id="{BCB8FF0B-7A6D-4F54-910F-AAE313AED36A}" type="slidenum">
              <a:rPr lang="en-US" smtClean="0"/>
              <a:t>20</a:t>
            </a:fld>
            <a:endParaRPr lang="en-US"/>
          </a:p>
        </p:txBody>
      </p:sp>
    </p:spTree>
    <p:extLst>
      <p:ext uri="{BB962C8B-B14F-4D97-AF65-F5344CB8AC3E}">
        <p14:creationId xmlns:p14="http://schemas.microsoft.com/office/powerpoint/2010/main" val="187416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4514850" cy="2540000"/>
          </a:xfrm>
        </p:spPr>
      </p:sp>
      <p:sp>
        <p:nvSpPr>
          <p:cNvPr id="3" name="Notes Placeholder 2"/>
          <p:cNvSpPr>
            <a:spLocks noGrp="1"/>
          </p:cNvSpPr>
          <p:nvPr>
            <p:ph type="body" idx="1"/>
          </p:nvPr>
        </p:nvSpPr>
        <p:spPr/>
        <p:txBody>
          <a:bodyPr/>
          <a:lstStyle/>
          <a:p>
            <a:endParaRPr lang="en-US" dirty="0"/>
          </a:p>
          <a:p>
            <a:r>
              <a:rPr lang="en-US" sz="1400" dirty="0"/>
              <a:t>Ask each participant to use the index cards provided to respond to these two questions.</a:t>
            </a:r>
          </a:p>
          <a:p>
            <a:r>
              <a:rPr lang="en-US" sz="1400" dirty="0"/>
              <a:t>Have them keep their cards.  (self-refection activity)</a:t>
            </a:r>
          </a:p>
        </p:txBody>
      </p:sp>
      <p:sp>
        <p:nvSpPr>
          <p:cNvPr id="4" name="Slide Number Placeholder 3"/>
          <p:cNvSpPr>
            <a:spLocks noGrp="1"/>
          </p:cNvSpPr>
          <p:nvPr>
            <p:ph type="sldNum" sz="quarter" idx="10"/>
          </p:nvPr>
        </p:nvSpPr>
        <p:spPr/>
        <p:txBody>
          <a:bodyPr/>
          <a:lstStyle/>
          <a:p>
            <a:fld id="{BCB8FF0B-7A6D-4F54-910F-AAE313AED36A}" type="slidenum">
              <a:rPr lang="en-US" smtClean="0"/>
              <a:t>3</a:t>
            </a:fld>
            <a:endParaRPr lang="en-US"/>
          </a:p>
        </p:txBody>
      </p:sp>
    </p:spTree>
    <p:extLst>
      <p:ext uri="{BB962C8B-B14F-4D97-AF65-F5344CB8AC3E}">
        <p14:creationId xmlns:p14="http://schemas.microsoft.com/office/powerpoint/2010/main" val="237019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training. The Manchester Education Association sent a small team to Baltimore last year to learn about Equity Literacy. What they discovered is that we all need to have conscious thought and planning for ALL of our students, with a particular understanding of the barriers and roadblock that so many of our students in Manchester are experiencing. We know that many of our students have daily struggles and experience daily layers of injustice- economic, social class, poverty, homelessness, food insecurity, race, culture, learning styles, academic gaps, mental health concerns, sexual orientation and identity, and school quality.</a:t>
            </a:r>
          </a:p>
          <a:p>
            <a:endParaRPr lang="en-US" dirty="0"/>
          </a:p>
          <a:p>
            <a:r>
              <a:rPr lang="en-US" dirty="0"/>
              <a:t>How we understand and approach these barriers and roadblocks is what we will be learning about today. Confidentiality needs to be respected today. No video or audio taping is allowed, cell phones put on silent please. Step out if you need to take or make a call.</a:t>
            </a:r>
          </a:p>
          <a:p>
            <a:endParaRPr lang="en-US" dirty="0"/>
          </a:p>
          <a:p>
            <a:r>
              <a:rPr lang="en-US" dirty="0"/>
              <a:t>SHOW BRIEF VIDEO BY THE GRANITE STATE YOUTH ORGANIZING PROJECT. </a:t>
            </a:r>
          </a:p>
        </p:txBody>
      </p:sp>
      <p:sp>
        <p:nvSpPr>
          <p:cNvPr id="4" name="Slide Number Placeholder 3"/>
          <p:cNvSpPr>
            <a:spLocks noGrp="1"/>
          </p:cNvSpPr>
          <p:nvPr>
            <p:ph type="sldNum" sz="quarter" idx="10"/>
          </p:nvPr>
        </p:nvSpPr>
        <p:spPr/>
        <p:txBody>
          <a:bodyPr/>
          <a:lstStyle/>
          <a:p>
            <a:fld id="{BCB8FF0B-7A6D-4F54-910F-AAE313AED36A}" type="slidenum">
              <a:rPr lang="en-US" smtClean="0"/>
              <a:t>4</a:t>
            </a:fld>
            <a:endParaRPr lang="en-US"/>
          </a:p>
        </p:txBody>
      </p:sp>
    </p:spTree>
    <p:extLst>
      <p:ext uri="{BB962C8B-B14F-4D97-AF65-F5344CB8AC3E}">
        <p14:creationId xmlns:p14="http://schemas.microsoft.com/office/powerpoint/2010/main" val="318021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3-MINUTE VIDEO BY THE GRANITE STATE YOUTH ORGANIZING PROJECT.</a:t>
            </a:r>
          </a:p>
          <a:p>
            <a:endParaRPr lang="en-US" dirty="0"/>
          </a:p>
          <a:p>
            <a:r>
              <a:rPr lang="en-US" dirty="0"/>
              <a:t>NO CONVERSATION AFTER SHOWING IT…JUST MOVE TO THE NEXT SLIDE.</a:t>
            </a:r>
          </a:p>
        </p:txBody>
      </p:sp>
      <p:sp>
        <p:nvSpPr>
          <p:cNvPr id="4" name="Slide Number Placeholder 3"/>
          <p:cNvSpPr>
            <a:spLocks noGrp="1"/>
          </p:cNvSpPr>
          <p:nvPr>
            <p:ph type="sldNum" sz="quarter" idx="10"/>
          </p:nvPr>
        </p:nvSpPr>
        <p:spPr/>
        <p:txBody>
          <a:bodyPr/>
          <a:lstStyle/>
          <a:p>
            <a:fld id="{BCB8FF0B-7A6D-4F54-910F-AAE313AED36A}" type="slidenum">
              <a:rPr lang="en-US" smtClean="0"/>
              <a:t>5</a:t>
            </a:fld>
            <a:endParaRPr lang="en-US"/>
          </a:p>
        </p:txBody>
      </p:sp>
    </p:spTree>
    <p:extLst>
      <p:ext uri="{BB962C8B-B14F-4D97-AF65-F5344CB8AC3E}">
        <p14:creationId xmlns:p14="http://schemas.microsoft.com/office/powerpoint/2010/main" val="429045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77925"/>
            <a:ext cx="5575300" cy="3136900"/>
          </a:xfrm>
        </p:spPr>
      </p:sp>
      <p:sp>
        <p:nvSpPr>
          <p:cNvPr id="3" name="Notes Placeholder 2"/>
          <p:cNvSpPr>
            <a:spLocks noGrp="1"/>
          </p:cNvSpPr>
          <p:nvPr>
            <p:ph type="body" idx="1"/>
          </p:nvPr>
        </p:nvSpPr>
        <p:spPr/>
        <p:txBody>
          <a:bodyPr/>
          <a:lstStyle/>
          <a:p>
            <a:r>
              <a:rPr lang="en-US" dirty="0"/>
              <a:t>A framework for both multicultural curriculum development and bigger efforts to create equitable classrooms and schools. This framework is EQUITY LIETERACY.</a:t>
            </a:r>
          </a:p>
          <a:p>
            <a:endParaRPr lang="en-US" dirty="0"/>
          </a:p>
          <a:p>
            <a:r>
              <a:rPr lang="en-US" dirty="0"/>
              <a:t>This relies more on educators’ understandings of equity and inequity and of justice and injustice than an understanding of any specific culture. </a:t>
            </a:r>
          </a:p>
          <a:p>
            <a:endParaRPr lang="en-US" dirty="0"/>
          </a:p>
          <a:p>
            <a:r>
              <a:rPr lang="en-US" dirty="0"/>
              <a:t>It relies, as well, on educators’ abilities to cultivate in students a robust understanding about how people are treated by another and by institutions, in addition to a general appreciation of diversity.</a:t>
            </a:r>
          </a:p>
          <a:p>
            <a:endParaRPr lang="en-US" dirty="0"/>
          </a:p>
          <a:p>
            <a:r>
              <a:rPr lang="en-US" dirty="0"/>
              <a:t>The idea is to place EQUITY, rather than culture, at the center of the diversity conversation.</a:t>
            </a:r>
          </a:p>
          <a:p>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6</a:t>
            </a:fld>
            <a:endParaRPr lang="en-US"/>
          </a:p>
        </p:txBody>
      </p:sp>
    </p:spTree>
    <p:extLst>
      <p:ext uri="{BB962C8B-B14F-4D97-AF65-F5344CB8AC3E}">
        <p14:creationId xmlns:p14="http://schemas.microsoft.com/office/powerpoint/2010/main" val="182068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is Equity Literacy? Where is the Manchester School District in the process of providing equity to ALL of our students?</a:t>
            </a:r>
          </a:p>
          <a:p>
            <a:pPr marL="228600" indent="-228600">
              <a:buAutoNum type="arabicPeriod"/>
            </a:pPr>
            <a:r>
              <a:rPr lang="en-US" dirty="0"/>
              <a:t>The Office of Civil Rights (OCR) findings 5-years ago, point out that we have a lot of work to do, especially in professional development for all of our staff. Today is not a 1-time event. There will be occasions for each of us to continue our growth throughout the year through on-line and face-to-face learning opportunities.</a:t>
            </a:r>
          </a:p>
          <a:p>
            <a:pPr marL="228600" indent="-228600">
              <a:buAutoNum type="arabicPeriod"/>
            </a:pPr>
            <a:r>
              <a:rPr lang="en-US" dirty="0"/>
              <a:t>What is “leaning into” uncomfortable spaces? It is our willingness to self-reflect on how we perceive race, sexual orientation, gender, special education, mental health concerns, poverty and other life issues that are real for our students.</a:t>
            </a:r>
          </a:p>
          <a:p>
            <a:pPr marL="228600" indent="-228600">
              <a:buAutoNum type="arabicPeriod"/>
            </a:pPr>
            <a:r>
              <a:rPr lang="en-US" dirty="0"/>
              <a:t>It is also our ability to be honest with ourselves: “not seeing color” when we work with students is not helpful or a true strategy that will assist our students in moving through obstacles to their access to learning opportunities. </a:t>
            </a:r>
          </a:p>
          <a:p>
            <a:pPr marL="228600" indent="-228600">
              <a:buAutoNum type="arabicPeriod"/>
            </a:pPr>
            <a:r>
              <a:rPr lang="en-US" dirty="0"/>
              <a:t>Seeing others for who we truly are is the goal, understanding what each of our students need to achieve at their highest potential is the goal.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7</a:t>
            </a:fld>
            <a:endParaRPr lang="en-US"/>
          </a:p>
        </p:txBody>
      </p:sp>
    </p:spTree>
    <p:extLst>
      <p:ext uri="{BB962C8B-B14F-4D97-AF65-F5344CB8AC3E}">
        <p14:creationId xmlns:p14="http://schemas.microsoft.com/office/powerpoint/2010/main" val="324466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Learn and perceive differently, self-reflection</a:t>
            </a:r>
          </a:p>
          <a:p>
            <a:pPr marL="228600" indent="-228600">
              <a:buAutoNum type="arabicPeriod"/>
            </a:pPr>
            <a:endParaRPr lang="en-US" dirty="0"/>
          </a:p>
          <a:p>
            <a:pPr marL="228600" indent="-228600">
              <a:buAutoNum type="arabicPeriod"/>
            </a:pPr>
            <a:r>
              <a:rPr lang="en-US" dirty="0"/>
              <a:t>Hopefully we will all leave today with a desire to learn more, view the barriers and roadblocks for our students as opportunities for us to refresh our practices as well as to find ways to lift up each of our students. </a:t>
            </a:r>
          </a:p>
          <a:p>
            <a:pPr marL="228600" indent="-228600">
              <a:buAutoNum type="arabicPeriod"/>
            </a:pPr>
            <a:r>
              <a:rPr lang="en-US" dirty="0"/>
              <a:t>While being an educator today is a much more difficult job than ever before, life circumstances for your students is even more difficult. The increase in poverty, Manchester being a refugee center, increasing numbers of students with severe or layered learning needs, the impact of the opioid crisis, homelessness, mental health concerns, the increase of aggression and violence, and so many other factors are overwhelming our students and their families. How do we help each student in a mindful approach so that we are expecting each student to reach up to the expectations while increasing our understanding and support to make our schools more equitable?</a:t>
            </a:r>
          </a:p>
          <a:p>
            <a:pPr marL="228600" indent="-228600">
              <a:buAutoNum type="arabicPeriod"/>
            </a:pPr>
            <a:r>
              <a:rPr lang="en-US" dirty="0"/>
              <a:t>Does this mean we lower expectations? Allow students and families to make excuses about difficulties? Or do we frame EVERYTHING we do with understanding through increased knowledge?</a:t>
            </a:r>
          </a:p>
          <a:p>
            <a:pPr marL="228600" indent="-228600">
              <a:buAutoNum type="arabicPeriod"/>
            </a:pPr>
            <a:r>
              <a:rPr lang="en-US" dirty="0"/>
              <a:t>Culturally Responsive Practitioner-culturally sensitive is an awareness of different cultures, we are moving towards responsiveness which is deeper than awareness.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8</a:t>
            </a:fld>
            <a:endParaRPr lang="en-US"/>
          </a:p>
        </p:txBody>
      </p:sp>
    </p:spTree>
    <p:extLst>
      <p:ext uri="{BB962C8B-B14F-4D97-AF65-F5344CB8AC3E}">
        <p14:creationId xmlns:p14="http://schemas.microsoft.com/office/powerpoint/2010/main" val="328671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1400" b="1" dirty="0"/>
              <a:t>Equity Literacy is the cultivation of skills and consciousness that enable us to address conditions that deny some students access to educational and other opportunities enjoyed by their peers</a:t>
            </a:r>
            <a:r>
              <a:rPr lang="en-US" dirty="0"/>
              <a:t>.</a:t>
            </a:r>
          </a:p>
          <a:p>
            <a:endParaRPr lang="en-US" dirty="0"/>
          </a:p>
          <a:p>
            <a:r>
              <a:rPr lang="en-US" b="1" dirty="0"/>
              <a:t>Recognize: </a:t>
            </a:r>
            <a:r>
              <a:rPr lang="en-US" dirty="0"/>
              <a:t>Recognize biases and inequities, including subtle ones in materials, classroom interactions and school policies.</a:t>
            </a:r>
          </a:p>
          <a:p>
            <a:endParaRPr lang="en-US" b="1" dirty="0"/>
          </a:p>
          <a:p>
            <a:r>
              <a:rPr lang="en-US" b="1" dirty="0"/>
              <a:t>Respond to Biases and Inequities, in the immediate term</a:t>
            </a:r>
            <a:r>
              <a:rPr lang="en-US" dirty="0"/>
              <a:t>: Intervene when they arise in classrooms or school grounds, foster conversations with colleagues about equity concerns at your school.</a:t>
            </a:r>
          </a:p>
          <a:p>
            <a:endParaRPr lang="en-US" dirty="0"/>
          </a:p>
          <a:p>
            <a:r>
              <a:rPr lang="en-US" b="1" dirty="0"/>
              <a:t>Redress biases and inequities in the long term: </a:t>
            </a:r>
            <a:r>
              <a:rPr lang="en-US" dirty="0"/>
              <a:t>Advocate against inequitable school practices, such as racially or economically biased tracking, advocate for equitable school practices. Parents identify “race’ for school records, how accurate is it based on the limited “categories” that the U.S.</a:t>
            </a:r>
          </a:p>
          <a:p>
            <a:endParaRPr lang="en-US" dirty="0"/>
          </a:p>
          <a:p>
            <a:r>
              <a:rPr lang="en-US" b="1" dirty="0"/>
              <a:t>Create and sustain bias-free learning environments: </a:t>
            </a:r>
            <a:r>
              <a:rPr lang="en-US" dirty="0"/>
              <a:t>Express high expectations for ALL students through higher-order curricula and pedagogies, consider how you assign homework and communicate with families. Who are the parental units? How do they view equity in education and life?</a:t>
            </a:r>
            <a:endParaRPr lang="en-US" b="1"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BCB8FF0B-7A6D-4F54-910F-AAE313AED36A}" type="slidenum">
              <a:rPr lang="en-US" smtClean="0"/>
              <a:t>9</a:t>
            </a:fld>
            <a:endParaRPr lang="en-US"/>
          </a:p>
        </p:txBody>
      </p:sp>
    </p:spTree>
    <p:extLst>
      <p:ext uri="{BB962C8B-B14F-4D97-AF65-F5344CB8AC3E}">
        <p14:creationId xmlns:p14="http://schemas.microsoft.com/office/powerpoint/2010/main" val="152150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8/30/2017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71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95713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3021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3872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4547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9069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4674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280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69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338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40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54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63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0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629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75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85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8/30/2017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226974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amp;ehk=nRxKBoRDmH2b1OpaqSwh9A&amp;pid=OfficeInsert"/><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sXy0ViWjD3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BFD3ACD-18E6-4B05-9FFB-BE0280B01649}"/>
              </a:ext>
            </a:extLst>
          </p:cNvPr>
          <p:cNvSpPr txBox="1">
            <a:spLocks/>
          </p:cNvSpPr>
          <p:nvPr/>
        </p:nvSpPr>
        <p:spPr>
          <a:xfrm>
            <a:off x="1181471" y="2865677"/>
            <a:ext cx="9601196" cy="137045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800" b="1" dirty="0">
                <a:solidFill>
                  <a:srgbClr val="FF0000"/>
                </a:solidFill>
              </a:rPr>
              <a:t>WELCOME</a:t>
            </a:r>
          </a:p>
        </p:txBody>
      </p:sp>
    </p:spTree>
    <p:extLst>
      <p:ext uri="{BB962C8B-B14F-4D97-AF65-F5344CB8AC3E}">
        <p14:creationId xmlns:p14="http://schemas.microsoft.com/office/powerpoint/2010/main" val="204135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Courageous Conversations</a:t>
            </a:r>
          </a:p>
        </p:txBody>
      </p:sp>
      <p:sp>
        <p:nvSpPr>
          <p:cNvPr id="3" name="Content Placeholder 2"/>
          <p:cNvSpPr>
            <a:spLocks noGrp="1"/>
          </p:cNvSpPr>
          <p:nvPr>
            <p:ph idx="1"/>
          </p:nvPr>
        </p:nvSpPr>
        <p:spPr>
          <a:xfrm>
            <a:off x="818712" y="2461845"/>
            <a:ext cx="10554574" cy="3807069"/>
          </a:xfrm>
        </p:spPr>
        <p:txBody>
          <a:bodyPr>
            <a:normAutofit/>
          </a:bodyPr>
          <a:lstStyle/>
          <a:p>
            <a:r>
              <a:rPr lang="en-US" sz="2400" dirty="0">
                <a:latin typeface="Calibri" panose="020F0502020204030204" pitchFamily="34" charset="0"/>
                <a:cs typeface="Calibri" panose="020F0502020204030204" pitchFamily="34" charset="0"/>
              </a:rPr>
              <a:t>Stay engaged</a:t>
            </a:r>
          </a:p>
          <a:p>
            <a:r>
              <a:rPr lang="en-US" sz="2400" dirty="0">
                <a:latin typeface="Calibri" panose="020F0502020204030204" pitchFamily="34" charset="0"/>
                <a:cs typeface="Calibri" panose="020F0502020204030204" pitchFamily="34" charset="0"/>
              </a:rPr>
              <a:t>Speak your truth</a:t>
            </a:r>
          </a:p>
          <a:p>
            <a:r>
              <a:rPr lang="en-US" sz="2400" dirty="0">
                <a:latin typeface="Calibri" panose="020F0502020204030204" pitchFamily="34" charset="0"/>
                <a:cs typeface="Calibri" panose="020F0502020204030204" pitchFamily="34" charset="0"/>
              </a:rPr>
              <a:t>Experience discomfort</a:t>
            </a:r>
          </a:p>
          <a:p>
            <a:r>
              <a:rPr lang="en-US" sz="2400" dirty="0">
                <a:latin typeface="Calibri" panose="020F0502020204030204" pitchFamily="34" charset="0"/>
                <a:cs typeface="Calibri" panose="020F0502020204030204" pitchFamily="34" charset="0"/>
              </a:rPr>
              <a:t>Expect and accept non-disclosure</a:t>
            </a:r>
          </a:p>
          <a:p>
            <a:endParaRPr lang="en-US" dirty="0"/>
          </a:p>
        </p:txBody>
      </p:sp>
    </p:spTree>
    <p:extLst>
      <p:ext uri="{BB962C8B-B14F-4D97-AF65-F5344CB8AC3E}">
        <p14:creationId xmlns:p14="http://schemas.microsoft.com/office/powerpoint/2010/main" val="88294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Courageous Conversations</a:t>
            </a:r>
          </a:p>
        </p:txBody>
      </p:sp>
      <p:sp>
        <p:nvSpPr>
          <p:cNvPr id="3" name="Content Placeholder 2"/>
          <p:cNvSpPr>
            <a:spLocks noGrp="1"/>
          </p:cNvSpPr>
          <p:nvPr>
            <p:ph idx="1"/>
          </p:nvPr>
        </p:nvSpPr>
        <p:spPr>
          <a:xfrm>
            <a:off x="818712" y="2461845"/>
            <a:ext cx="10554574" cy="3807069"/>
          </a:xfrm>
        </p:spPr>
        <p:txBody>
          <a:bodyPr>
            <a:normAutofit/>
          </a:bodyPr>
          <a:lstStyle/>
          <a:p>
            <a:r>
              <a:rPr lang="en-US" sz="2400" dirty="0">
                <a:latin typeface="Calibri" panose="020F0502020204030204" pitchFamily="34" charset="0"/>
                <a:cs typeface="Calibri" panose="020F0502020204030204" pitchFamily="34" charset="0"/>
              </a:rPr>
              <a:t>Confidentiality</a:t>
            </a:r>
          </a:p>
          <a:p>
            <a:r>
              <a:rPr lang="en-US" sz="2400" dirty="0">
                <a:latin typeface="Calibri" panose="020F0502020204030204" pitchFamily="34" charset="0"/>
                <a:cs typeface="Calibri" panose="020F0502020204030204" pitchFamily="34" charset="0"/>
              </a:rPr>
              <a:t>Notice patterns of participation</a:t>
            </a:r>
          </a:p>
          <a:p>
            <a:r>
              <a:rPr lang="en-US" sz="2400" dirty="0">
                <a:latin typeface="Calibri" panose="020F0502020204030204" pitchFamily="34" charset="0"/>
                <a:cs typeface="Calibri" panose="020F0502020204030204" pitchFamily="34" charset="0"/>
              </a:rPr>
              <a:t>24-48 hour rule</a:t>
            </a:r>
          </a:p>
          <a:p>
            <a:r>
              <a:rPr lang="en-US" sz="2400" dirty="0">
                <a:latin typeface="Calibri" panose="020F0502020204030204" pitchFamily="34" charset="0"/>
                <a:cs typeface="Calibri" panose="020F0502020204030204" pitchFamily="34" charset="0"/>
              </a:rPr>
              <a:t>No hearsay rule</a:t>
            </a:r>
          </a:p>
          <a:p>
            <a:endParaRPr lang="en-US" dirty="0"/>
          </a:p>
        </p:txBody>
      </p:sp>
    </p:spTree>
    <p:extLst>
      <p:ext uri="{BB962C8B-B14F-4D97-AF65-F5344CB8AC3E}">
        <p14:creationId xmlns:p14="http://schemas.microsoft.com/office/powerpoint/2010/main" val="278384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Courageous Conversations Compass</a:t>
            </a:r>
          </a:p>
        </p:txBody>
      </p:sp>
      <p:pic>
        <p:nvPicPr>
          <p:cNvPr id="8" name="Content Placeholder 7" descr="Compass Rose by SeriousTux"/>
          <p:cNvPicPr>
            <a:picLocks noGrp="1" noChangeAspect="1"/>
          </p:cNvPicPr>
          <p:nvPr>
            <p:ph idx="1"/>
          </p:nvPr>
        </p:nvPicPr>
        <p:blipFill>
          <a:blip r:embed="rId3"/>
          <a:stretch>
            <a:fillRect/>
          </a:stretch>
        </p:blipFill>
        <p:spPr bwMode="auto">
          <a:xfrm>
            <a:off x="4489455" y="2494445"/>
            <a:ext cx="3213090" cy="32130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26984F43-3616-43F6-8A8A-CA4CA7201496}"/>
              </a:ext>
            </a:extLst>
          </p:cNvPr>
          <p:cNvSpPr txBox="1"/>
          <p:nvPr/>
        </p:nvSpPr>
        <p:spPr>
          <a:xfrm>
            <a:off x="1589103" y="2867487"/>
            <a:ext cx="3622089"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Moral:</a:t>
            </a:r>
            <a:r>
              <a:rPr lang="en-US" sz="1600" dirty="0">
                <a:latin typeface="Calibri" panose="020F0502020204030204" pitchFamily="34" charset="0"/>
                <a:cs typeface="Calibri" panose="020F0502020204030204" pitchFamily="34" charset="0"/>
              </a:rPr>
              <a:t> A strong sense of right and wrong.</a:t>
            </a:r>
          </a:p>
        </p:txBody>
      </p:sp>
      <p:sp>
        <p:nvSpPr>
          <p:cNvPr id="4" name="TextBox 3">
            <a:extLst>
              <a:ext uri="{FF2B5EF4-FFF2-40B4-BE49-F238E27FC236}">
                <a16:creationId xmlns:a16="http://schemas.microsoft.com/office/drawing/2014/main" xmlns="" id="{4DDDA484-B29F-49B4-8F83-953259D50131}"/>
              </a:ext>
            </a:extLst>
          </p:cNvPr>
          <p:cNvSpPr txBox="1"/>
          <p:nvPr/>
        </p:nvSpPr>
        <p:spPr>
          <a:xfrm>
            <a:off x="6638544" y="2867486"/>
            <a:ext cx="4258054"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Intellectual:</a:t>
            </a:r>
            <a:r>
              <a:rPr lang="en-US" sz="1600" dirty="0">
                <a:latin typeface="Calibri" panose="020F0502020204030204" pitchFamily="34" charset="0"/>
                <a:cs typeface="Calibri" panose="020F0502020204030204" pitchFamily="34" charset="0"/>
              </a:rPr>
              <a:t> A need to know more information about the issue.</a:t>
            </a:r>
            <a:endParaRPr lang="en-US" sz="16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8D7BD019-C4A3-44D9-94F7-9BBCEAC9D654}"/>
              </a:ext>
            </a:extLst>
          </p:cNvPr>
          <p:cNvSpPr txBox="1"/>
          <p:nvPr/>
        </p:nvSpPr>
        <p:spPr>
          <a:xfrm>
            <a:off x="1589103" y="4723496"/>
            <a:ext cx="3976347"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Emotional:</a:t>
            </a:r>
            <a:r>
              <a:rPr lang="en-US" sz="1600" dirty="0">
                <a:latin typeface="Calibri" panose="020F0502020204030204" pitchFamily="34" charset="0"/>
                <a:cs typeface="Calibri" panose="020F0502020204030204" pitchFamily="34" charset="0"/>
              </a:rPr>
              <a:t> Strong emotional connection to the issue.</a:t>
            </a:r>
            <a:endParaRPr 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F8B47AEB-527E-466B-B30F-E7379AF0D7C5}"/>
              </a:ext>
            </a:extLst>
          </p:cNvPr>
          <p:cNvSpPr txBox="1"/>
          <p:nvPr/>
        </p:nvSpPr>
        <p:spPr>
          <a:xfrm>
            <a:off x="7256887" y="4723496"/>
            <a:ext cx="3021367"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Social:</a:t>
            </a:r>
            <a:r>
              <a:rPr lang="en-US" sz="1600" dirty="0">
                <a:latin typeface="Calibri" panose="020F0502020204030204" pitchFamily="34" charset="0"/>
                <a:cs typeface="Calibri" panose="020F0502020204030204" pitchFamily="34" charset="0"/>
              </a:rPr>
              <a:t> Wanting to do something to address the issue. </a:t>
            </a:r>
            <a:r>
              <a:rPr lang="en-US" sz="1600" b="1" dirty="0">
                <a:latin typeface="Calibri" panose="020F0502020204030204" pitchFamily="34" charset="0"/>
                <a:cs typeface="Calibri" panose="020F0502020204030204" pitchFamily="34" charset="0"/>
              </a:rPr>
              <a:t> </a:t>
            </a:r>
          </a:p>
        </p:txBody>
      </p:sp>
      <p:pic>
        <p:nvPicPr>
          <p:cNvPr id="2050" name="Picture 2" descr="http://ux.brookdalecc.edu/fac/socsci/Scales_of_justice2.jpg">
            <a:extLst>
              <a:ext uri="{FF2B5EF4-FFF2-40B4-BE49-F238E27FC236}">
                <a16:creationId xmlns:a16="http://schemas.microsoft.com/office/drawing/2014/main" xmlns="" id="{C21600C9-D177-4391-816D-480845C9E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328" y="3159874"/>
            <a:ext cx="763481" cy="880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entsong.com/images/head%20thinking%20274w%20288h.gif">
            <a:extLst>
              <a:ext uri="{FF2B5EF4-FFF2-40B4-BE49-F238E27FC236}">
                <a16:creationId xmlns:a16="http://schemas.microsoft.com/office/drawing/2014/main" xmlns="" id="{60185D98-C4A1-4505-9B1D-FEB1CEB711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9666" y="3232784"/>
            <a:ext cx="742241" cy="7801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ublicdomainpictures.net/pictures/70000/nahled/3d-heart-1389043069cMa.jpg">
            <a:extLst>
              <a:ext uri="{FF2B5EF4-FFF2-40B4-BE49-F238E27FC236}">
                <a16:creationId xmlns:a16="http://schemas.microsoft.com/office/drawing/2014/main" xmlns="" id="{96973870-3C70-4075-A8B6-3F72A6121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647" y="5072125"/>
            <a:ext cx="847153" cy="7259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open hand">
            <a:extLst>
              <a:ext uri="{FF2B5EF4-FFF2-40B4-BE49-F238E27FC236}">
                <a16:creationId xmlns:a16="http://schemas.microsoft.com/office/drawing/2014/main" xmlns="" id="{1F87B310-70AB-4A6C-8418-DA0C034CC3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9616" y="5039986"/>
            <a:ext cx="971550" cy="66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2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What We Know</a:t>
            </a:r>
          </a:p>
        </p:txBody>
      </p:sp>
      <p:sp>
        <p:nvSpPr>
          <p:cNvPr id="3" name="Content Placeholder 2"/>
          <p:cNvSpPr>
            <a:spLocks noGrp="1"/>
          </p:cNvSpPr>
          <p:nvPr>
            <p:ph idx="1"/>
          </p:nvPr>
        </p:nvSpPr>
        <p:spPr>
          <a:xfrm>
            <a:off x="818712" y="2576146"/>
            <a:ext cx="10554574" cy="3657600"/>
          </a:xfrm>
        </p:spPr>
        <p:txBody>
          <a:bodyPr>
            <a:normAutofit/>
          </a:bodyPr>
          <a:lstStyle/>
          <a:p>
            <a:r>
              <a:rPr lang="en-US" sz="2400" dirty="0">
                <a:latin typeface="Calibri" panose="020F0502020204030204" pitchFamily="34" charset="0"/>
                <a:cs typeface="Calibri" panose="020F0502020204030204" pitchFamily="34" charset="0"/>
              </a:rPr>
              <a:t>We know that many students have daily struggles in the MSD and on issues of injustice are pervasive for them</a:t>
            </a:r>
          </a:p>
          <a:p>
            <a:r>
              <a:rPr lang="en-US" sz="2400" dirty="0">
                <a:latin typeface="Calibri" panose="020F0502020204030204" pitchFamily="34" charset="0"/>
                <a:cs typeface="Calibri" panose="020F0502020204030204" pitchFamily="34" charset="0"/>
              </a:rPr>
              <a:t>Economic, social class, race, and school quality are significant concerns</a:t>
            </a:r>
          </a:p>
          <a:p>
            <a:r>
              <a:rPr lang="en-US" sz="2400" dirty="0">
                <a:latin typeface="Calibri" panose="020F0502020204030204" pitchFamily="34" charset="0"/>
                <a:cs typeface="Calibri" panose="020F0502020204030204" pitchFamily="34" charset="0"/>
              </a:rPr>
              <a:t>The first step in addressing inequities involves critical self-reflection</a:t>
            </a:r>
          </a:p>
          <a:p>
            <a:r>
              <a:rPr lang="en-US" sz="2400" dirty="0">
                <a:latin typeface="Calibri" panose="020F0502020204030204" pitchFamily="34" charset="0"/>
                <a:cs typeface="Calibri" panose="020F0502020204030204" pitchFamily="34" charset="0"/>
              </a:rPr>
              <a:t>Authentic collaboration is needed to disrupt inequity patterns</a:t>
            </a:r>
          </a:p>
          <a:p>
            <a:endParaRPr lang="en-US" sz="2400" dirty="0"/>
          </a:p>
        </p:txBody>
      </p:sp>
    </p:spTree>
    <p:extLst>
      <p:ext uri="{BB962C8B-B14F-4D97-AF65-F5344CB8AC3E}">
        <p14:creationId xmlns:p14="http://schemas.microsoft.com/office/powerpoint/2010/main" val="395323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Five Guiding Principles</a:t>
            </a:r>
          </a:p>
        </p:txBody>
      </p:sp>
      <p:sp>
        <p:nvSpPr>
          <p:cNvPr id="3" name="Content Placeholder 2"/>
          <p:cNvSpPr>
            <a:spLocks noGrp="1"/>
          </p:cNvSpPr>
          <p:nvPr>
            <p:ph idx="1"/>
          </p:nvPr>
        </p:nvSpPr>
        <p:spPr/>
        <p:txBody>
          <a:bodyPr/>
          <a:lstStyle/>
          <a:p>
            <a:r>
              <a:rPr lang="en-US" sz="2400" dirty="0">
                <a:latin typeface="Calibri" panose="020F0502020204030204" pitchFamily="34" charset="0"/>
                <a:cs typeface="Calibri" panose="020F0502020204030204" pitchFamily="34" charset="0"/>
              </a:rPr>
              <a:t>Equity literacy is important in every subject area</a:t>
            </a:r>
          </a:p>
          <a:p>
            <a:r>
              <a:rPr lang="en-US" sz="2400" dirty="0">
                <a:latin typeface="Calibri" panose="020F0502020204030204" pitchFamily="34" charset="0"/>
                <a:cs typeface="Calibri" panose="020F0502020204030204" pitchFamily="34" charset="0"/>
              </a:rPr>
              <a:t>The most effective approach is integrative and interdisciplinary</a:t>
            </a:r>
          </a:p>
          <a:p>
            <a:r>
              <a:rPr lang="en-US" sz="2400" dirty="0">
                <a:latin typeface="Calibri" panose="020F0502020204030204" pitchFamily="34" charset="0"/>
                <a:cs typeface="Calibri" panose="020F0502020204030204" pitchFamily="34" charset="0"/>
              </a:rPr>
              <a:t>Students of all ages are primed for equity literacy</a:t>
            </a:r>
          </a:p>
          <a:p>
            <a:r>
              <a:rPr lang="en-US" sz="2400" dirty="0">
                <a:latin typeface="Calibri" panose="020F0502020204030204" pitchFamily="34" charset="0"/>
                <a:cs typeface="Calibri" panose="020F0502020204030204" pitchFamily="34" charset="0"/>
              </a:rPr>
              <a:t>Students from all backgrounds need equity literacy</a:t>
            </a:r>
          </a:p>
          <a:p>
            <a:r>
              <a:rPr lang="en-US" sz="2400" dirty="0">
                <a:latin typeface="Calibri" panose="020F0502020204030204" pitchFamily="34" charset="0"/>
                <a:cs typeface="Calibri" panose="020F0502020204030204" pitchFamily="34" charset="0"/>
              </a:rPr>
              <a:t>Teaching for equity literacy is a political act- but not more so than not teaching for equity literacy</a:t>
            </a:r>
          </a:p>
          <a:p>
            <a:endParaRPr lang="en-US" dirty="0"/>
          </a:p>
        </p:txBody>
      </p:sp>
    </p:spTree>
    <p:extLst>
      <p:ext uri="{BB962C8B-B14F-4D97-AF65-F5344CB8AC3E}">
        <p14:creationId xmlns:p14="http://schemas.microsoft.com/office/powerpoint/2010/main" val="138342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Definitions: Equity vs. Equality</a:t>
            </a: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Equity: Fairness; “learning that improves the learning of all students; prepares educators to understand and appreciate all students; creates safe, orderly, and supportive learning environments; and holds high expectations for their academic achievement.”</a:t>
            </a:r>
          </a:p>
          <a:p>
            <a:r>
              <a:rPr lang="en-US" sz="2400" dirty="0">
                <a:latin typeface="Calibri" panose="020F0502020204030204" pitchFamily="34" charset="0"/>
                <a:cs typeface="Calibri" panose="020F0502020204030204" pitchFamily="34" charset="0"/>
              </a:rPr>
              <a:t>Equality: One possible outcome of an equitable system</a:t>
            </a:r>
          </a:p>
        </p:txBody>
      </p:sp>
    </p:spTree>
    <p:extLst>
      <p:ext uri="{BB962C8B-B14F-4D97-AF65-F5344CB8AC3E}">
        <p14:creationId xmlns:p14="http://schemas.microsoft.com/office/powerpoint/2010/main" val="47340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quity">
            <a:extLst>
              <a:ext uri="{FF2B5EF4-FFF2-40B4-BE49-F238E27FC236}">
                <a16:creationId xmlns:a16="http://schemas.microsoft.com/office/drawing/2014/main" xmlns="" id="{08DFE592-B6B1-46EC-BF9C-2954FC44D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726" y="799519"/>
            <a:ext cx="7015024" cy="501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38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Calibri" panose="020F0502020204030204" pitchFamily="34" charset="0"/>
                <a:cs typeface="Calibri" panose="020F0502020204030204" pitchFamily="34" charset="0"/>
              </a:rPr>
              <a:t>Deficit Thinking</a:t>
            </a:r>
          </a:p>
        </p:txBody>
      </p:sp>
      <p:sp>
        <p:nvSpPr>
          <p:cNvPr id="3" name="Content Placeholder 2"/>
          <p:cNvSpPr>
            <a:spLocks noGrp="1"/>
          </p:cNvSpPr>
          <p:nvPr>
            <p:ph idx="1"/>
          </p:nvPr>
        </p:nvSpPr>
        <p:spPr/>
        <p:txBody>
          <a:bodyPr/>
          <a:lstStyle/>
          <a:p>
            <a:r>
              <a:rPr lang="en-US" dirty="0"/>
              <a:t>Stop and Frisk</a:t>
            </a:r>
          </a:p>
          <a:p>
            <a:r>
              <a:rPr lang="en-US" dirty="0"/>
              <a:t>Overweight people are lazy</a:t>
            </a:r>
          </a:p>
          <a:p>
            <a:r>
              <a:rPr lang="en-US" dirty="0"/>
              <a:t>Students with ADHD will not be successful</a:t>
            </a:r>
          </a:p>
          <a:p>
            <a:r>
              <a:rPr lang="en-US" dirty="0"/>
              <a:t>Distrust of a female mechanic</a:t>
            </a:r>
          </a:p>
          <a:p>
            <a:r>
              <a:rPr lang="en-US" dirty="0"/>
              <a:t>All male hairdressers are gay</a:t>
            </a:r>
          </a:p>
          <a:p>
            <a:r>
              <a:rPr lang="en-US" dirty="0"/>
              <a:t>All black kids can play basketball; white men can’t jump</a:t>
            </a:r>
          </a:p>
          <a:p>
            <a:endParaRPr lang="en-US" dirty="0"/>
          </a:p>
        </p:txBody>
      </p:sp>
    </p:spTree>
    <p:extLst>
      <p:ext uri="{BB962C8B-B14F-4D97-AF65-F5344CB8AC3E}">
        <p14:creationId xmlns:p14="http://schemas.microsoft.com/office/powerpoint/2010/main" val="117590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677007"/>
            <a:ext cx="10571998" cy="940777"/>
          </a:xfrm>
        </p:spPr>
        <p:txBody>
          <a:bodyPr>
            <a:normAutofit fontScale="90000"/>
          </a:bodyPr>
          <a:lstStyle/>
          <a:p>
            <a:pPr algn="ctr"/>
            <a:r>
              <a:rPr lang="en-US" dirty="0">
                <a:latin typeface="Calibri" panose="020F0502020204030204" pitchFamily="34" charset="0"/>
                <a:cs typeface="Calibri" panose="020F0502020204030204" pitchFamily="34" charset="0"/>
              </a:rPr>
              <a:t>Intersectional Approaches to Race and Gender</a:t>
            </a:r>
          </a:p>
        </p:txBody>
      </p:sp>
      <p:sp>
        <p:nvSpPr>
          <p:cNvPr id="3" name="Content Placeholder 2"/>
          <p:cNvSpPr>
            <a:spLocks noGrp="1"/>
          </p:cNvSpPr>
          <p:nvPr>
            <p:ph idx="1"/>
          </p:nvPr>
        </p:nvSpPr>
        <p:spPr/>
        <p:txBody>
          <a:bodyPr/>
          <a:lstStyle/>
          <a:p>
            <a:r>
              <a:rPr lang="en-US" dirty="0"/>
              <a:t>Circle of Oppression</a:t>
            </a:r>
          </a:p>
        </p:txBody>
      </p:sp>
      <p:pic>
        <p:nvPicPr>
          <p:cNvPr id="4" name="Picture 3" descr="https://tse2.mm.bing.net/th?id=OIP.fw01VhqqjP_KSp9AIgP7EgEsDh&amp;pid=15.1&amp;P=0&amp;w=203&amp;h=153">
            <a:extLst>
              <a:ext uri="{FF2B5EF4-FFF2-40B4-BE49-F238E27FC236}">
                <a16:creationId xmlns:a16="http://schemas.microsoft.com/office/drawing/2014/main" xmlns="" id="{BC2E195D-DD74-405E-B9D1-CF5D09A3FF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89250" y="2556932"/>
            <a:ext cx="4722921" cy="3318936"/>
          </a:xfrm>
          <a:prstGeom prst="rect">
            <a:avLst/>
          </a:prstGeom>
          <a:noFill/>
          <a:ln>
            <a:noFill/>
          </a:ln>
        </p:spPr>
      </p:pic>
    </p:spTree>
    <p:extLst>
      <p:ext uri="{BB962C8B-B14F-4D97-AF65-F5344CB8AC3E}">
        <p14:creationId xmlns:p14="http://schemas.microsoft.com/office/powerpoint/2010/main" val="80095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Learning through Culture and Difference</a:t>
            </a:r>
          </a:p>
        </p:txBody>
      </p:sp>
      <p:sp>
        <p:nvSpPr>
          <p:cNvPr id="3" name="Content Placeholder 2"/>
          <p:cNvSpPr>
            <a:spLocks noGrp="1"/>
          </p:cNvSpPr>
          <p:nvPr>
            <p:ph idx="1"/>
          </p:nvPr>
        </p:nvSpPr>
        <p:spPr>
          <a:xfrm>
            <a:off x="1295401" y="2587336"/>
            <a:ext cx="9601196" cy="3470564"/>
          </a:xfrm>
        </p:spPr>
        <p:txBody>
          <a:bodyPr>
            <a:normAutofit/>
          </a:bodyPr>
          <a:lstStyle/>
          <a:p>
            <a:r>
              <a:rPr lang="en-US" dirty="0"/>
              <a:t>White= Caucasian					Red= Native American</a:t>
            </a:r>
          </a:p>
          <a:p>
            <a:r>
              <a:rPr lang="en-US" dirty="0"/>
              <a:t>Black= Black						Purple= Other</a:t>
            </a:r>
          </a:p>
          <a:p>
            <a:r>
              <a:rPr lang="en-US" dirty="0"/>
              <a:t>Brown=Hispanic					Light Green= Non-Gender</a:t>
            </a:r>
          </a:p>
          <a:p>
            <a:r>
              <a:rPr lang="en-US" dirty="0"/>
              <a:t>Silver=European					Orange= Asian Pacific/Islander</a:t>
            </a:r>
          </a:p>
          <a:p>
            <a:r>
              <a:rPr lang="en-US" dirty="0"/>
              <a:t>Light Pink=LGBT					Yellow= Middle Eastern</a:t>
            </a:r>
          </a:p>
          <a:p>
            <a:r>
              <a:rPr lang="en-US" dirty="0"/>
              <a:t>Dark Pink or Gold=Female			Dark Green </a:t>
            </a:r>
            <a:r>
              <a:rPr lang="en-US"/>
              <a:t>or Any Blue</a:t>
            </a:r>
            <a:r>
              <a:rPr lang="en-US" dirty="0"/>
              <a:t>= Male</a:t>
            </a:r>
          </a:p>
          <a:p>
            <a:pPr marL="0" indent="0">
              <a:buNone/>
            </a:pPr>
            <a:endParaRPr lang="en-US" dirty="0"/>
          </a:p>
          <a:p>
            <a:endParaRPr lang="en-US" dirty="0"/>
          </a:p>
        </p:txBody>
      </p:sp>
    </p:spTree>
    <p:extLst>
      <p:ext uri="{BB962C8B-B14F-4D97-AF65-F5344CB8AC3E}">
        <p14:creationId xmlns:p14="http://schemas.microsoft.com/office/powerpoint/2010/main" val="287832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Xy0ViWjD3g">
            <a:hlinkClick r:id="" action="ppaction://media"/>
            <a:extLst>
              <a:ext uri="{FF2B5EF4-FFF2-40B4-BE49-F238E27FC236}">
                <a16:creationId xmlns:a16="http://schemas.microsoft.com/office/drawing/2014/main" xmlns="" id="{A2E04015-3CF5-4FE0-9FF0-7A06DBE11C98}"/>
              </a:ext>
            </a:extLst>
          </p:cNvPr>
          <p:cNvPicPr>
            <a:picLocks noGrp="1" noRot="1" noChangeAspect="1"/>
          </p:cNvPicPr>
          <p:nvPr>
            <p:ph idx="4294967295"/>
            <a:videoFile r:link="rId1"/>
          </p:nvPr>
        </p:nvPicPr>
        <p:blipFill>
          <a:blip r:embed="rId4"/>
          <a:stretch>
            <a:fillRect/>
          </a:stretch>
        </p:blipFill>
        <p:spPr>
          <a:xfrm>
            <a:off x="1544715" y="849439"/>
            <a:ext cx="8762260" cy="5249263"/>
          </a:xfrm>
        </p:spPr>
      </p:pic>
    </p:spTree>
    <p:extLst>
      <p:ext uri="{BB962C8B-B14F-4D97-AF65-F5344CB8AC3E}">
        <p14:creationId xmlns:p14="http://schemas.microsoft.com/office/powerpoint/2010/main" val="223517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223350"/>
          </a:xfrm>
        </p:spPr>
        <p:txBody>
          <a:bodyPr/>
          <a:lstStyle/>
          <a:p>
            <a:pPr algn="ctr"/>
            <a:r>
              <a:rPr lang="en-US" dirty="0">
                <a:latin typeface="Calibri" panose="020F0502020204030204" pitchFamily="34" charset="0"/>
                <a:cs typeface="Calibri" panose="020F0502020204030204" pitchFamily="34" charset="0"/>
              </a:rPr>
              <a:t>How Will We Make the Changes We Want?</a:t>
            </a: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How do you take this learning forward?</a:t>
            </a:r>
          </a:p>
          <a:p>
            <a:r>
              <a:rPr lang="en-US" dirty="0">
                <a:latin typeface="Calibri" panose="020F0502020204030204" pitchFamily="34" charset="0"/>
                <a:cs typeface="Calibri" panose="020F0502020204030204" pitchFamily="34" charset="0"/>
              </a:rPr>
              <a:t>Can you identify bias and inequity when you see and hear it?</a:t>
            </a:r>
          </a:p>
          <a:p>
            <a:r>
              <a:rPr lang="en-US" sz="2400" dirty="0">
                <a:latin typeface="Calibri" panose="020F0502020204030204" pitchFamily="34" charset="0"/>
                <a:cs typeface="Calibri" panose="020F0502020204030204" pitchFamily="34" charset="0"/>
              </a:rPr>
              <a:t>What are you going to do to disrupt inequity and bias?</a:t>
            </a:r>
          </a:p>
          <a:p>
            <a:r>
              <a:rPr lang="en-US" dirty="0">
                <a:latin typeface="Calibri" panose="020F0502020204030204" pitchFamily="34" charset="0"/>
                <a:cs typeface="Calibri" panose="020F0502020204030204" pitchFamily="34" charset="0"/>
              </a:rPr>
              <a:t>How will you engage students in learning about these topics? (social-emotional learning)</a:t>
            </a:r>
            <a:endParaRPr lang="en-US" sz="24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How do you stay engaged in the learning process?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810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09B42-163B-44C5-B4E8-3555611190A0}"/>
              </a:ext>
            </a:extLst>
          </p:cNvPr>
          <p:cNvSpPr>
            <a:spLocks noGrp="1"/>
          </p:cNvSpPr>
          <p:nvPr>
            <p:ph type="title"/>
          </p:nvPr>
        </p:nvSpPr>
        <p:spPr/>
        <p:txBody>
          <a:bodyPr>
            <a:normAutofit fontScale="90000"/>
          </a:bodyPr>
          <a:lstStyle/>
          <a:p>
            <a:r>
              <a:rPr lang="en-US" b="1" dirty="0"/>
              <a:t>Chen Miller is an Extraordinary Teacher</a:t>
            </a:r>
          </a:p>
        </p:txBody>
      </p:sp>
      <p:pic>
        <p:nvPicPr>
          <p:cNvPr id="1028" name="Picture 4" descr="Chen Miller's Profile Photo, Image may contain: 1 person">
            <a:extLst>
              <a:ext uri="{FF2B5EF4-FFF2-40B4-BE49-F238E27FC236}">
                <a16:creationId xmlns:a16="http://schemas.microsoft.com/office/drawing/2014/main" xmlns="" id="{FB209C47-3B32-4986-889F-28E36598D4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3101" y="2620639"/>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BD38D7D3-DE2D-4340-8B09-206DCD3373C3}"/>
              </a:ext>
            </a:extLst>
          </p:cNvPr>
          <p:cNvSpPr txBox="1"/>
          <p:nvPr/>
        </p:nvSpPr>
        <p:spPr>
          <a:xfrm>
            <a:off x="896645" y="2743200"/>
            <a:ext cx="3719743" cy="310854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“Kids do hear and feel what we say.”</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“They tell us who makes them feel badly and who makes them feel good.”</a:t>
            </a:r>
          </a:p>
        </p:txBody>
      </p:sp>
      <p:sp>
        <p:nvSpPr>
          <p:cNvPr id="8" name="TextBox 7">
            <a:extLst>
              <a:ext uri="{FF2B5EF4-FFF2-40B4-BE49-F238E27FC236}">
                <a16:creationId xmlns:a16="http://schemas.microsoft.com/office/drawing/2014/main" xmlns="" id="{C09F1EB1-F683-498E-85CE-55B212F87068}"/>
              </a:ext>
            </a:extLst>
          </p:cNvPr>
          <p:cNvSpPr txBox="1"/>
          <p:nvPr/>
        </p:nvSpPr>
        <p:spPr>
          <a:xfrm>
            <a:off x="7847860" y="2620639"/>
            <a:ext cx="3048738" cy="2677656"/>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What are your take </a:t>
            </a:r>
            <a:r>
              <a:rPr lang="en-US" sz="2800" dirty="0" err="1">
                <a:latin typeface="Calibri" panose="020F0502020204030204" pitchFamily="34" charset="0"/>
                <a:cs typeface="Calibri" panose="020F0502020204030204" pitchFamily="34" charset="0"/>
              </a:rPr>
              <a:t>aways</a:t>
            </a:r>
            <a:r>
              <a:rPr lang="en-US" sz="2800" dirty="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How do you want your students to think of you?</a:t>
            </a:r>
          </a:p>
        </p:txBody>
      </p:sp>
    </p:spTree>
    <p:extLst>
      <p:ext uri="{BB962C8B-B14F-4D97-AF65-F5344CB8AC3E}">
        <p14:creationId xmlns:p14="http://schemas.microsoft.com/office/powerpoint/2010/main" val="324938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90000"/>
              </a:lnSpc>
            </a:pPr>
            <a:r>
              <a:rPr lang="en-US" sz="4600">
                <a:latin typeface="Calibri" panose="020F0502020204030204" pitchFamily="34" charset="0"/>
                <a:cs typeface="Calibri" panose="020F0502020204030204" pitchFamily="34" charset="0"/>
              </a:rPr>
              <a:t>Equity Literacy: Manchester School District</a:t>
            </a:r>
          </a:p>
        </p:txBody>
      </p:sp>
      <p:sp>
        <p:nvSpPr>
          <p:cNvPr id="3" name="Subtitle 2"/>
          <p:cNvSpPr>
            <a:spLocks noGrp="1"/>
          </p:cNvSpPr>
          <p:nvPr>
            <p:ph type="subTitle" idx="1"/>
          </p:nvPr>
        </p:nvSpPr>
        <p:spPr/>
        <p:txBody>
          <a:bodyPr>
            <a:normAutofit/>
          </a:bodyPr>
          <a:lstStyle/>
          <a:p>
            <a:r>
              <a:rPr lang="en-US" dirty="0">
                <a:latin typeface="Calibri" panose="020F0502020204030204" pitchFamily="34" charset="0"/>
                <a:cs typeface="Calibri" panose="020F0502020204030204" pitchFamily="34" charset="0"/>
              </a:rPr>
              <a:t>Presented by a collaboration between the Manchester Education Association and the Manchester School District</a:t>
            </a:r>
          </a:p>
        </p:txBody>
      </p:sp>
    </p:spTree>
    <p:extLst>
      <p:ext uri="{BB962C8B-B14F-4D97-AF65-F5344CB8AC3E}">
        <p14:creationId xmlns:p14="http://schemas.microsoft.com/office/powerpoint/2010/main" val="262861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1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Elements of Equity Literacy</a:t>
            </a: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How to create a safe and caring learning environment for all learners that values relationship in both word and deed</a:t>
            </a:r>
          </a:p>
          <a:p>
            <a:endParaRPr lang="en-US"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Equity Literacy is the ability to recognize bias and inequities and the willingness to disrupt those patterns</a:t>
            </a:r>
          </a:p>
        </p:txBody>
      </p:sp>
    </p:spTree>
    <p:extLst>
      <p:ext uri="{BB962C8B-B14F-4D97-AF65-F5344CB8AC3E}">
        <p14:creationId xmlns:p14="http://schemas.microsoft.com/office/powerpoint/2010/main" val="238416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Desired Understanding</a:t>
            </a:r>
          </a:p>
        </p:txBody>
      </p:sp>
      <p:sp>
        <p:nvSpPr>
          <p:cNvPr id="3" name="Content Placeholder 2"/>
          <p:cNvSpPr>
            <a:spLocks noGrp="1"/>
          </p:cNvSpPr>
          <p:nvPr>
            <p:ph idx="1"/>
          </p:nvPr>
        </p:nvSpPr>
        <p:spPr>
          <a:xfrm>
            <a:off x="818712" y="2461845"/>
            <a:ext cx="10554574" cy="4079631"/>
          </a:xfrm>
        </p:spPr>
        <p:txBody>
          <a:bodyPr>
            <a:normAutofit/>
          </a:bodyPr>
          <a:lstStyle/>
          <a:p>
            <a:r>
              <a:rPr lang="en-US" sz="2600" dirty="0">
                <a:latin typeface="Calibri" panose="020F0502020204030204" pitchFamily="34" charset="0"/>
                <a:cs typeface="Calibri" panose="020F0502020204030204" pitchFamily="34" charset="0"/>
              </a:rPr>
              <a:t>An understanding of what is equity literacy and where are we in the process of developing it</a:t>
            </a:r>
          </a:p>
          <a:p>
            <a:r>
              <a:rPr lang="en-US" sz="2600" dirty="0">
                <a:latin typeface="Calibri" panose="020F0502020204030204" pitchFamily="34" charset="0"/>
                <a:cs typeface="Calibri" panose="020F0502020204030204" pitchFamily="34" charset="0"/>
              </a:rPr>
              <a:t>Recognizing the barriers that students face in Manchester to access opportunities and learning</a:t>
            </a:r>
          </a:p>
          <a:p>
            <a:r>
              <a:rPr lang="en-US" sz="2600" dirty="0">
                <a:latin typeface="Calibri" panose="020F0502020204030204" pitchFamily="34" charset="0"/>
                <a:cs typeface="Calibri" panose="020F0502020204030204" pitchFamily="34" charset="0"/>
              </a:rPr>
              <a:t>A willingness to “lean into” uncomfortable spaces within ourselves, colleagues, and community to develop equity literacy</a:t>
            </a:r>
          </a:p>
          <a:p>
            <a:endParaRPr lang="en-US" dirty="0"/>
          </a:p>
        </p:txBody>
      </p:sp>
    </p:spTree>
    <p:extLst>
      <p:ext uri="{BB962C8B-B14F-4D97-AF65-F5344CB8AC3E}">
        <p14:creationId xmlns:p14="http://schemas.microsoft.com/office/powerpoint/2010/main" val="79214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Desired Understanding</a:t>
            </a:r>
          </a:p>
        </p:txBody>
      </p:sp>
      <p:sp>
        <p:nvSpPr>
          <p:cNvPr id="3" name="Content Placeholder 2"/>
          <p:cNvSpPr>
            <a:spLocks noGrp="1"/>
          </p:cNvSpPr>
          <p:nvPr>
            <p:ph idx="1"/>
          </p:nvPr>
        </p:nvSpPr>
        <p:spPr>
          <a:xfrm>
            <a:off x="818712" y="2461845"/>
            <a:ext cx="10554574" cy="4079631"/>
          </a:xfrm>
        </p:spPr>
        <p:txBody>
          <a:bodyPr>
            <a:normAutofit/>
          </a:bodyPr>
          <a:lstStyle/>
          <a:p>
            <a:r>
              <a:rPr lang="en-US" sz="2600" dirty="0">
                <a:latin typeface="Calibri" panose="020F0502020204030204" pitchFamily="34" charset="0"/>
                <a:cs typeface="Calibri" panose="020F0502020204030204" pitchFamily="34" charset="0"/>
              </a:rPr>
              <a:t>An agreement to develop strategies to assist students without hindering them</a:t>
            </a:r>
          </a:p>
          <a:p>
            <a:r>
              <a:rPr lang="en-US" sz="2600" dirty="0">
                <a:latin typeface="Calibri" panose="020F0502020204030204" pitchFamily="34" charset="0"/>
                <a:cs typeface="Calibri" panose="020F0502020204030204" pitchFamily="34" charset="0"/>
              </a:rPr>
              <a:t>Understanding of our mindset about working with students that are different from us</a:t>
            </a:r>
          </a:p>
          <a:p>
            <a:r>
              <a:rPr lang="en-US" sz="2600" dirty="0">
                <a:latin typeface="Calibri" panose="020F0502020204030204" pitchFamily="34" charset="0"/>
                <a:cs typeface="Calibri" panose="020F0502020204030204" pitchFamily="34" charset="0"/>
              </a:rPr>
              <a:t>What it means to be a culturally responsive practitioner</a:t>
            </a:r>
          </a:p>
          <a:p>
            <a:endParaRPr lang="en-US" dirty="0"/>
          </a:p>
        </p:txBody>
      </p:sp>
    </p:spTree>
    <p:extLst>
      <p:ext uri="{BB962C8B-B14F-4D97-AF65-F5344CB8AC3E}">
        <p14:creationId xmlns:p14="http://schemas.microsoft.com/office/powerpoint/2010/main" val="392268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Cultivation of Skills and Consciousness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3002735"/>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001854409"/>
              </p:ext>
            </p:extLst>
          </p:nvPr>
        </p:nvGraphicFramePr>
        <p:xfrm>
          <a:off x="746124" y="2093034"/>
          <a:ext cx="10626726" cy="41285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996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759</TotalTime>
  <Words>3105</Words>
  <Application>Microsoft Office PowerPoint</Application>
  <PresentationFormat>Widescreen</PresentationFormat>
  <Paragraphs>238</Paragraphs>
  <Slides>20</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Wingdings</vt:lpstr>
      <vt:lpstr>Organic</vt:lpstr>
      <vt:lpstr>PowerPoint Presentation</vt:lpstr>
      <vt:lpstr>PowerPoint Presentation</vt:lpstr>
      <vt:lpstr>Chen Miller is an Extraordinary Teacher</vt:lpstr>
      <vt:lpstr>Equity Literacy: Manchester School District</vt:lpstr>
      <vt:lpstr>PowerPoint Presentation</vt:lpstr>
      <vt:lpstr>Elements of Equity Literacy</vt:lpstr>
      <vt:lpstr>Desired Understanding</vt:lpstr>
      <vt:lpstr>Desired Understanding</vt:lpstr>
      <vt:lpstr>Cultivation of Skills and Consciousness</vt:lpstr>
      <vt:lpstr>Courageous Conversations</vt:lpstr>
      <vt:lpstr>Courageous Conversations</vt:lpstr>
      <vt:lpstr>Courageous Conversations Compass</vt:lpstr>
      <vt:lpstr>What We Know</vt:lpstr>
      <vt:lpstr>Five Guiding Principles</vt:lpstr>
      <vt:lpstr>Definitions: Equity vs. Equality</vt:lpstr>
      <vt:lpstr>PowerPoint Presentation</vt:lpstr>
      <vt:lpstr>Deficit Thinking</vt:lpstr>
      <vt:lpstr>Intersectional Approaches to Race and Gender</vt:lpstr>
      <vt:lpstr>Learning through Culture and Difference</vt:lpstr>
      <vt:lpstr>How Will We Make the Changes We Want?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Literacy: Manchester School District</dc:title>
  <dc:creator>Maxine Mosley</dc:creator>
  <cp:lastModifiedBy>Sue Hannan</cp:lastModifiedBy>
  <cp:revision>107</cp:revision>
  <cp:lastPrinted>2017-05-03T20:14:16Z</cp:lastPrinted>
  <dcterms:created xsi:type="dcterms:W3CDTF">2017-01-22T17:21:59Z</dcterms:created>
  <dcterms:modified xsi:type="dcterms:W3CDTF">2017-08-30T15:33:05Z</dcterms:modified>
</cp:coreProperties>
</file>